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1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51.jpeg" ContentType="image/jpeg"/>
  <Override PartName="/ppt/media/image75.png" ContentType="image/png"/>
  <Override PartName="/ppt/media/image9.png" ContentType="image/png"/>
  <Override PartName="/ppt/media/image57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3.png" ContentType="image/png"/>
  <Override PartName="/ppt/media/image45.jpeg" ContentType="image/jpeg"/>
  <Override PartName="/ppt/media/image70.png" ContentType="image/png"/>
  <Override PartName="/ppt/media/image4.png" ContentType="image/png"/>
  <Override PartName="/ppt/media/image60.jpeg" ContentType="image/jpeg"/>
  <Override PartName="/ppt/media/image8.gif" ContentType="image/gif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62.jpeg" ContentType="image/jpeg"/>
  <Override PartName="/ppt/media/image73.png" ContentType="image/png"/>
  <Override PartName="/ppt/media/image7.png" ContentType="image/png"/>
  <Override PartName="/ppt/media/image10.gif" ContentType="image/gif"/>
  <Override PartName="/ppt/media/image11.png" ContentType="image/png"/>
  <Override PartName="/ppt/media/image12.png" ContentType="image/png"/>
  <Override PartName="/ppt/media/image46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24.jpeg" ContentType="image/jpeg"/>
  <Override PartName="/ppt/media/image17.png" ContentType="image/png"/>
  <Override PartName="/ppt/media/image52.jpeg" ContentType="image/jpeg"/>
  <Override PartName="/ppt/media/image18.png" ContentType="image/png"/>
  <Override PartName="/ppt/media/image19.jpeg" ContentType="image/jpeg"/>
  <Override PartName="/ppt/media/image44.png" ContentType="image/png"/>
  <Override PartName="/ppt/media/image20.jpeg" ContentType="image/jpeg"/>
  <Override PartName="/ppt/media/image54.png" ContentType="image/png"/>
  <Override PartName="/ppt/media/image21.jpeg" ContentType="image/jpeg"/>
  <Override PartName="/ppt/media/image64.png" ContentType="image/png"/>
  <Override PartName="/ppt/media/image22.jpeg" ContentType="image/jpeg"/>
  <Override PartName="/ppt/media/image23.jpeg" ContentType="image/jpeg"/>
  <Override PartName="/ppt/media/image25.jpeg" ContentType="image/jpeg"/>
  <Override PartName="/ppt/media/image37.png" ContentType="image/png"/>
  <Override PartName="/ppt/media/image26.jpeg" ContentType="image/jpeg"/>
  <Override PartName="/ppt/media/image47.png" ContentType="image/png"/>
  <Override PartName="/ppt/media/image27.jpeg" ContentType="image/jpeg"/>
  <Override PartName="/ppt/media/image29.jpeg" ContentType="image/jpeg"/>
  <Override PartName="/ppt/media/image30.jpeg" ContentType="image/jpeg"/>
  <Override PartName="/ppt/media/image59.jpeg" ContentType="image/jpeg"/>
  <Override PartName="/ppt/media/image31.png" ContentType="image/png"/>
  <Override PartName="/ppt/media/image32.jpeg" ContentType="image/jpeg"/>
  <Override PartName="/ppt/media/image33.jpeg" ContentType="image/jpeg"/>
  <Override PartName="/ppt/media/image34.png" ContentType="image/png"/>
  <Override PartName="/ppt/media/image35.png" ContentType="image/png"/>
  <Override PartName="/ppt/media/image36.jpeg" ContentType="image/jpeg"/>
  <Override PartName="/ppt/media/image38.png" ContentType="image/png"/>
  <Override PartName="/ppt/media/image39.png" ContentType="image/png"/>
  <Override PartName="/ppt/media/image40.jpeg" ContentType="image/jpeg"/>
  <Override PartName="/ppt/media/image41.png" ContentType="image/png"/>
  <Override PartName="/ppt/media/image42.jpeg" ContentType="image/jpeg"/>
  <Override PartName="/ppt/media/image43.png" ContentType="image/png"/>
  <Override PartName="/ppt/media/image48.png" ContentType="image/png"/>
  <Override PartName="/ppt/media/image49.png" ContentType="image/png"/>
  <Override PartName="/ppt/media/image65.png" ContentType="image/png"/>
  <Override PartName="/ppt/media/image50.jpeg" ContentType="image/jpeg"/>
  <Override PartName="/ppt/media/image53.jpeg" ContentType="image/jpeg"/>
  <Override PartName="/ppt/media/image55.png" ContentType="image/png"/>
  <Override PartName="/ppt/media/image56.png" ContentType="image/png"/>
  <Override PartName="/ppt/media/image58.jpeg" ContentType="image/jpeg"/>
  <Override PartName="/ppt/media/image61.png" ContentType="image/png"/>
  <Override PartName="/ppt/media/image63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4.png" ContentType="image/png"/>
  <Override PartName="/ppt/media/image76.png" ContentType="image/pn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E7EB79E1-B97E-45D0-A10E-36835229CDF1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ru-RU" sz="2000" spc="-1" strike="noStrike">
              <a:latin typeface="Arial"/>
            </a:endParaRPr>
          </a:p>
        </p:txBody>
      </p:sp>
      <p:sp>
        <p:nvSpPr>
          <p:cNvPr id="38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9A929DC-F8B5-4FE0-A460-4A8E29F5D062}" type="slidenum">
              <a:rPr b="0" lang="ru-RU" sz="1200" spc="-1" strike="noStrike">
                <a:solidFill>
                  <a:srgbClr val="000000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ru-RU" sz="2000" spc="-1" strike="noStrike">
              <a:latin typeface="Arial"/>
            </a:endParaRPr>
          </a:p>
        </p:txBody>
      </p:sp>
      <p:sp>
        <p:nvSpPr>
          <p:cNvPr id="38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1608852-403A-4FDC-8693-BD87D03E9E89}" type="slidenum">
              <a:rPr b="0" lang="ru-RU" sz="1200" spc="-1" strike="noStrike">
                <a:solidFill>
                  <a:srgbClr val="000000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gif"/><Relationship Id="rId10" Type="http://schemas.openxmlformats.org/officeDocument/2006/relationships/image" Target="../media/image9.png"/><Relationship Id="rId11" Type="http://schemas.openxmlformats.org/officeDocument/2006/relationships/image" Target="../media/image10.gif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slideLayout" Target="../slideLayouts/slideLayout1.xml"/><Relationship Id="rId15" Type="http://schemas.openxmlformats.org/officeDocument/2006/relationships/slideLayout" Target="../slideLayouts/slideLayout2.xml"/><Relationship Id="rId16" Type="http://schemas.openxmlformats.org/officeDocument/2006/relationships/slideLayout" Target="../slideLayouts/slideLayout3.xml"/><Relationship Id="rId17" Type="http://schemas.openxmlformats.org/officeDocument/2006/relationships/slideLayout" Target="../slideLayouts/slideLayout4.xml"/><Relationship Id="rId18" Type="http://schemas.openxmlformats.org/officeDocument/2006/relationships/slideLayout" Target="../slideLayouts/slideLayout5.xml"/><Relationship Id="rId19" Type="http://schemas.openxmlformats.org/officeDocument/2006/relationships/slideLayout" Target="../slideLayouts/slideLayout6.xml"/><Relationship Id="rId20" Type="http://schemas.openxmlformats.org/officeDocument/2006/relationships/slideLayout" Target="../slideLayouts/slideLayout7.xml"/><Relationship Id="rId21" Type="http://schemas.openxmlformats.org/officeDocument/2006/relationships/slideLayout" Target="../slideLayouts/slideLayout8.xml"/><Relationship Id="rId22" Type="http://schemas.openxmlformats.org/officeDocument/2006/relationships/slideLayout" Target="../slideLayouts/slideLayout9.xml"/><Relationship Id="rId23" Type="http://schemas.openxmlformats.org/officeDocument/2006/relationships/slideLayout" Target="../slideLayouts/slideLayout10.xml"/><Relationship Id="rId24" Type="http://schemas.openxmlformats.org/officeDocument/2006/relationships/slideLayout" Target="../slideLayouts/slideLayout11.xml"/><Relationship Id="rId2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0" y="0"/>
            <a:ext cx="9143640" cy="6857640"/>
          </a:xfrm>
          <a:custGeom>
            <a:avLst/>
            <a:gdLst/>
            <a:ahLst/>
            <a:rect l="l" t="t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 val="-1"/>
                  <a:tint val="0"/>
                  <a:invGamma val="-1"/>
                </a:schemeClr>
              </a:gs>
            </a:gsLst>
            <a:lin ang="27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Picture 10" descr=""/>
          <p:cNvPicPr/>
          <p:nvPr/>
        </p:nvPicPr>
        <p:blipFill>
          <a:blip r:embed="rId2"/>
          <a:stretch/>
        </p:blipFill>
        <p:spPr>
          <a:xfrm>
            <a:off x="152280" y="228600"/>
            <a:ext cx="1676160" cy="116316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2" name="Picture 11" descr=""/>
          <p:cNvPicPr/>
          <p:nvPr/>
        </p:nvPicPr>
        <p:blipFill>
          <a:blip r:embed="rId3"/>
          <a:stretch/>
        </p:blipFill>
        <p:spPr>
          <a:xfrm>
            <a:off x="1295280" y="914400"/>
            <a:ext cx="380520" cy="234720"/>
          </a:xfrm>
          <a:prstGeom prst="rect">
            <a:avLst/>
          </a:prstGeom>
          <a:ln>
            <a:noFill/>
          </a:ln>
        </p:spPr>
      </p:pic>
      <p:sp>
        <p:nvSpPr>
          <p:cNvPr id="3" name="CustomShape 2" hidden="1"/>
          <p:cNvSpPr/>
          <p:nvPr/>
        </p:nvSpPr>
        <p:spPr>
          <a:xfrm rot="10800000">
            <a:off x="9144000" y="6858000"/>
            <a:ext cx="9143640" cy="228240"/>
          </a:xfrm>
          <a:custGeom>
            <a:avLst/>
            <a:gdLst/>
            <a:ahLst/>
            <a:rect l="l" t="t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" name="Picture 12" descr=""/>
          <p:cNvPicPr/>
          <p:nvPr/>
        </p:nvPicPr>
        <p:blipFill>
          <a:blip r:embed="rId4"/>
          <a:stretch/>
        </p:blipFill>
        <p:spPr>
          <a:xfrm rot="628800">
            <a:off x="457200" y="304560"/>
            <a:ext cx="914040" cy="90468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sp>
        <p:nvSpPr>
          <p:cNvPr id="5" name="CustomShape 3"/>
          <p:cNvSpPr/>
          <p:nvPr/>
        </p:nvSpPr>
        <p:spPr>
          <a:xfrm>
            <a:off x="0" y="0"/>
            <a:ext cx="9143640" cy="6857640"/>
          </a:xfrm>
          <a:custGeom>
            <a:avLst/>
            <a:gdLst/>
            <a:ahLst/>
            <a:rect l="l" t="t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 val="-1"/>
                  <a:tint val="0"/>
                  <a:invGamma val="-1"/>
                </a:schemeClr>
              </a:gs>
            </a:gsLst>
            <a:lin ang="27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" name="Group 4"/>
          <p:cNvGrpSpPr/>
          <p:nvPr/>
        </p:nvGrpSpPr>
        <p:grpSpPr>
          <a:xfrm>
            <a:off x="360" y="3657960"/>
            <a:ext cx="9143640" cy="3200040"/>
            <a:chOff x="360" y="3657960"/>
            <a:chExt cx="9143640" cy="3200040"/>
          </a:xfrm>
        </p:grpSpPr>
        <p:pic>
          <p:nvPicPr>
            <p:cNvPr id="7" name="Picture 47" descr=""/>
            <p:cNvPicPr/>
            <p:nvPr/>
          </p:nvPicPr>
          <p:blipFill>
            <a:blip r:embed="rId5"/>
            <a:stretch/>
          </p:blipFill>
          <p:spPr>
            <a:xfrm rot="10800000">
              <a:off x="360" y="3657960"/>
              <a:ext cx="9143640" cy="3200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48" descr=""/>
            <p:cNvPicPr/>
            <p:nvPr/>
          </p:nvPicPr>
          <p:blipFill>
            <a:blip r:embed="rId6"/>
            <a:stretch/>
          </p:blipFill>
          <p:spPr>
            <a:xfrm rot="10800000">
              <a:off x="2448000" y="5694840"/>
              <a:ext cx="1361880" cy="11631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9" name="Picture 10" descr=""/>
          <p:cNvPicPr/>
          <p:nvPr/>
        </p:nvPicPr>
        <p:blipFill>
          <a:blip r:embed="rId7"/>
          <a:stretch/>
        </p:blipFill>
        <p:spPr>
          <a:xfrm>
            <a:off x="152280" y="228600"/>
            <a:ext cx="1676160" cy="116316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10" name="Picture 34" descr=""/>
          <p:cNvPicPr/>
          <p:nvPr/>
        </p:nvPicPr>
        <p:blipFill>
          <a:blip r:embed="rId8"/>
          <a:stretch/>
        </p:blipFill>
        <p:spPr>
          <a:xfrm>
            <a:off x="1295280" y="914400"/>
            <a:ext cx="380520" cy="234720"/>
          </a:xfrm>
          <a:prstGeom prst="rect">
            <a:avLst/>
          </a:prstGeom>
          <a:ln>
            <a:noFill/>
          </a:ln>
        </p:spPr>
      </p:pic>
      <p:pic>
        <p:nvPicPr>
          <p:cNvPr id="11" name="Picture 40" descr=""/>
          <p:cNvPicPr/>
          <p:nvPr/>
        </p:nvPicPr>
        <p:blipFill>
          <a:blip r:embed="rId9"/>
          <a:stretch/>
        </p:blipFill>
        <p:spPr>
          <a:xfrm>
            <a:off x="1295280" y="762120"/>
            <a:ext cx="533160" cy="533160"/>
          </a:xfrm>
          <a:prstGeom prst="rect">
            <a:avLst/>
          </a:prstGeom>
          <a:ln>
            <a:noFill/>
          </a:ln>
        </p:spPr>
      </p:pic>
      <p:pic>
        <p:nvPicPr>
          <p:cNvPr id="12" name="Picture 51" descr=""/>
          <p:cNvPicPr/>
          <p:nvPr/>
        </p:nvPicPr>
        <p:blipFill>
          <a:blip r:embed="rId10"/>
          <a:stretch/>
        </p:blipFill>
        <p:spPr>
          <a:xfrm>
            <a:off x="609480" y="449280"/>
            <a:ext cx="990360" cy="891720"/>
          </a:xfrm>
          <a:prstGeom prst="rect">
            <a:avLst/>
          </a:prstGeom>
          <a:ln>
            <a:noFill/>
          </a:ln>
        </p:spPr>
      </p:pic>
      <p:pic>
        <p:nvPicPr>
          <p:cNvPr id="13" name="Picture 52" descr=""/>
          <p:cNvPicPr/>
          <p:nvPr/>
        </p:nvPicPr>
        <p:blipFill>
          <a:blip r:embed="rId11"/>
          <a:stretch/>
        </p:blipFill>
        <p:spPr>
          <a:xfrm>
            <a:off x="609480" y="380880"/>
            <a:ext cx="990360" cy="891720"/>
          </a:xfrm>
          <a:prstGeom prst="rect">
            <a:avLst/>
          </a:prstGeom>
          <a:ln>
            <a:noFill/>
          </a:ln>
        </p:spPr>
      </p:pic>
      <p:pic>
        <p:nvPicPr>
          <p:cNvPr id="14" name="Picture 53" descr=""/>
          <p:cNvPicPr/>
          <p:nvPr/>
        </p:nvPicPr>
        <p:blipFill>
          <a:blip r:embed="rId12"/>
          <a:stretch/>
        </p:blipFill>
        <p:spPr>
          <a:xfrm>
            <a:off x="7467480" y="6259680"/>
            <a:ext cx="837720" cy="32184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15" name="Picture 55" descr=""/>
          <p:cNvPicPr/>
          <p:nvPr/>
        </p:nvPicPr>
        <p:blipFill>
          <a:blip r:embed="rId13"/>
          <a:stretch/>
        </p:blipFill>
        <p:spPr>
          <a:xfrm>
            <a:off x="228600" y="5105520"/>
            <a:ext cx="399600" cy="399600"/>
          </a:xfrm>
          <a:prstGeom prst="rect">
            <a:avLst/>
          </a:prstGeom>
          <a:ln>
            <a:noFill/>
          </a:ln>
          <a:effectLst>
            <a:outerShdw algn="ctr" dir="18900000" dist="107423" rotWithShape="0">
              <a:srgbClr val="808080">
                <a:alpha val="50000"/>
              </a:srgbClr>
            </a:outerShdw>
          </a:effectLst>
        </p:spPr>
      </p:pic>
      <p:sp>
        <p:nvSpPr>
          <p:cNvPr id="16" name="PlaceHolder 5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45AF9985-5AE3-4BE8-8347-6ACB3A3192B7}" type="datetime">
              <a:rPr b="0" lang="ru-RU" sz="1400" spc="-1" strike="noStrike">
                <a:solidFill>
                  <a:srgbClr val="000000"/>
                </a:solidFill>
                <a:latin typeface="Arial"/>
              </a:rPr>
              <a:t>16.3.22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18" name="PlaceHolder 7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9" name="PlaceHolder 8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BE31A1AA-9FB2-439C-B9F7-26EF756ABF67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20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60" r:id="rId2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0" y="0"/>
            <a:ext cx="9143640" cy="6857640"/>
          </a:xfrm>
          <a:custGeom>
            <a:avLst/>
            <a:gdLst/>
            <a:ahLst/>
            <a:rect l="l" t="t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 val="-1"/>
                  <a:tint val="0"/>
                  <a:invGamma val="-1"/>
                </a:schemeClr>
              </a:gs>
            </a:gsLst>
            <a:lin ang="27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8" name="Picture 10" descr=""/>
          <p:cNvPicPr/>
          <p:nvPr/>
        </p:nvPicPr>
        <p:blipFill>
          <a:blip r:embed="rId2"/>
          <a:stretch/>
        </p:blipFill>
        <p:spPr>
          <a:xfrm>
            <a:off x="152280" y="228600"/>
            <a:ext cx="1676160" cy="116316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11" descr=""/>
          <p:cNvPicPr/>
          <p:nvPr/>
        </p:nvPicPr>
        <p:blipFill>
          <a:blip r:embed="rId3"/>
          <a:stretch/>
        </p:blipFill>
        <p:spPr>
          <a:xfrm>
            <a:off x="1295280" y="914400"/>
            <a:ext cx="380520" cy="234720"/>
          </a:xfrm>
          <a:prstGeom prst="rect">
            <a:avLst/>
          </a:prstGeom>
          <a:ln>
            <a:noFill/>
          </a:ln>
        </p:spPr>
      </p:pic>
      <p:sp>
        <p:nvSpPr>
          <p:cNvPr id="60" name="CustomShape 2"/>
          <p:cNvSpPr/>
          <p:nvPr/>
        </p:nvSpPr>
        <p:spPr>
          <a:xfrm rot="10800000">
            <a:off x="9144000" y="6858000"/>
            <a:ext cx="9143640" cy="228240"/>
          </a:xfrm>
          <a:custGeom>
            <a:avLst/>
            <a:gdLst/>
            <a:ahLst/>
            <a:rect l="l" t="t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" name="Picture 12" descr=""/>
          <p:cNvPicPr/>
          <p:nvPr/>
        </p:nvPicPr>
        <p:blipFill>
          <a:blip r:embed="rId4"/>
          <a:stretch/>
        </p:blipFill>
        <p:spPr>
          <a:xfrm rot="628800">
            <a:off x="457200" y="304560"/>
            <a:ext cx="914040" cy="90468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sp>
        <p:nvSpPr>
          <p:cNvPr id="62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1A1E1F75-A7B7-40FB-9E63-92CE4C168A36}" type="datetime">
              <a:rPr b="0" lang="ru-RU" sz="1400" spc="-1" strike="noStrike">
                <a:solidFill>
                  <a:srgbClr val="000000"/>
                </a:solidFill>
                <a:latin typeface="Arial"/>
              </a:rPr>
              <a:t>16.3.22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65" name="PlaceHolder 6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66" name="PlaceHolder 7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8FAC2FAA-B965-4C92-B9DF-04970577E24B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0" y="0"/>
            <a:ext cx="9143640" cy="6857640"/>
          </a:xfrm>
          <a:custGeom>
            <a:avLst/>
            <a:gdLst/>
            <a:ahLst/>
            <a:rect l="l" t="t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 val="-1"/>
                  <a:tint val="0"/>
                  <a:invGamma val="-1"/>
                </a:schemeClr>
              </a:gs>
            </a:gsLst>
            <a:lin ang="2700000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4" name="Picture 10" descr=""/>
          <p:cNvPicPr/>
          <p:nvPr/>
        </p:nvPicPr>
        <p:blipFill>
          <a:blip r:embed="rId2"/>
          <a:stretch/>
        </p:blipFill>
        <p:spPr>
          <a:xfrm>
            <a:off x="152280" y="228600"/>
            <a:ext cx="1676160" cy="116316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105" name="Picture 11" descr=""/>
          <p:cNvPicPr/>
          <p:nvPr/>
        </p:nvPicPr>
        <p:blipFill>
          <a:blip r:embed="rId3"/>
          <a:stretch/>
        </p:blipFill>
        <p:spPr>
          <a:xfrm>
            <a:off x="1295280" y="914400"/>
            <a:ext cx="380520" cy="23472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 rot="10800000">
            <a:off x="9144000" y="6858000"/>
            <a:ext cx="9143640" cy="228240"/>
          </a:xfrm>
          <a:custGeom>
            <a:avLst/>
            <a:gdLst/>
            <a:ahLst/>
            <a:rect l="l" t="t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Picture 12" descr=""/>
          <p:cNvPicPr/>
          <p:nvPr/>
        </p:nvPicPr>
        <p:blipFill>
          <a:blip r:embed="rId4"/>
          <a:stretch/>
        </p:blipFill>
        <p:spPr>
          <a:xfrm rot="628800">
            <a:off x="457200" y="304560"/>
            <a:ext cx="914040" cy="90468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sp>
        <p:nvSpPr>
          <p:cNvPr id="108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fld id="{C4C942E4-F7DC-4382-8EF2-965029C29A50}" type="datetime">
              <a:rPr b="0" lang="ru-RU" sz="1400" spc="-1" strike="noStrike">
                <a:solidFill>
                  <a:srgbClr val="000000"/>
                </a:solidFill>
                <a:latin typeface="Arial"/>
              </a:rPr>
              <a:t>16.3.22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11" name="PlaceHolder 6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1B6C75A2-7463-41A8-AB5B-436425BD172C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112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2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2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slideLayout" Target="../slideLayouts/slideLayout2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hyperlink" Target="http://festival.1september.ru/articles/314071/" TargetMode="External"/><Relationship Id="rId2" Type="http://schemas.openxmlformats.org/officeDocument/2006/relationships/hyperlink" Target="http://festival.1september.ru/articles/314071/" TargetMode="External"/><Relationship Id="rId3" Type="http://schemas.openxmlformats.org/officeDocument/2006/relationships/hyperlink" Target="http://mou114.omsk.edu.ru/master.html" TargetMode="External"/><Relationship Id="rId4" Type="http://schemas.openxmlformats.org/officeDocument/2006/relationships/hyperlink" Target="http://mou114.omsk.edu.ru/master.html" TargetMode="External"/><Relationship Id="rId5" Type="http://schemas.openxmlformats.org/officeDocument/2006/relationships/hyperlink" Target="http://www.luchblagoves.bitrix.iv-edu.ru/docs/izatita%20muhinoi.htm" TargetMode="External"/><Relationship Id="rId6" Type="http://schemas.openxmlformats.org/officeDocument/2006/relationships/hyperlink" Target="http://www.luchblagoves.bitrix.iv-edu.ru/docs/izatita%20muhinoi.htm" TargetMode="External"/><Relationship Id="rId7" Type="http://schemas.openxmlformats.org/officeDocument/2006/relationships/hyperlink" Target="http://kupinos.narod.ru/APO4.htm" TargetMode="External"/><Relationship Id="rId8" Type="http://schemas.openxmlformats.org/officeDocument/2006/relationships/hyperlink" Target="http://kupinos.narod.ru/APO4.htm" TargetMode="External"/><Relationship Id="rId9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611280" y="1989000"/>
            <a:ext cx="7561080" cy="2952360"/>
          </a:xfrm>
          <a:prstGeom prst="cloudCallout">
            <a:avLst>
              <a:gd name="adj1" fmla="val -20833"/>
              <a:gd name="adj2" fmla="val 62500"/>
            </a:avLst>
          </a:prstGeom>
          <a:ln>
            <a:solidFill>
              <a:srgbClr val="b5dcde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6" name="TextShape 2"/>
          <p:cNvSpPr txBox="1"/>
          <p:nvPr/>
        </p:nvSpPr>
        <p:spPr>
          <a:xfrm>
            <a:off x="685800" y="2276640"/>
            <a:ext cx="7772040" cy="2376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d0d0d"/>
                </a:solidFill>
                <a:latin typeface="Arial Black"/>
              </a:rPr>
              <a:t>«Интерес к природе</a:t>
            </a:r>
            <a:br/>
            <a:r>
              <a:rPr b="1" lang="ru-RU" sz="3200" spc="-1" strike="noStrike">
                <a:solidFill>
                  <a:srgbClr val="0d0d0d"/>
                </a:solidFill>
                <a:latin typeface="Arial Black"/>
              </a:rPr>
              <a:t>как средство экологического воспитания дошкольников»</a:t>
            </a:r>
            <a:br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1857240" y="5000760"/>
            <a:ext cx="635760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"/>
          <p:cNvSpPr/>
          <p:nvPr/>
        </p:nvSpPr>
        <p:spPr>
          <a:xfrm>
            <a:off x="4572000" y="4920480"/>
            <a:ext cx="4571640" cy="15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Выполнила: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Порядина И.Н.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</a:rPr>
              <a:t>Филиал детский сад «Улыбка» МБДОУ детский сад «Солнышко» с.Озёрки, </a:t>
            </a:r>
            <a:r>
              <a:rPr b="1" lang="ru-RU" sz="1400" spc="-1" strike="noStrike">
                <a:solidFill>
                  <a:srgbClr val="000000"/>
                </a:solidFill>
                <a:latin typeface="Arial"/>
              </a:rPr>
              <a:t>Никифоровского района, Тамбовской области.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59" name="CustomShape 5"/>
          <p:cNvSpPr/>
          <p:nvPr/>
        </p:nvSpPr>
        <p:spPr>
          <a:xfrm>
            <a:off x="1187640" y="764640"/>
            <a:ext cx="6840360" cy="13093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006600"/>
                </a:solidFill>
                <a:latin typeface="Arial Black"/>
              </a:rPr>
              <a:t>ПЕДАГОГИЧЕСКИЙ ПРОЕКТ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60" name="CustomShape 6"/>
          <p:cNvSpPr/>
          <p:nvPr/>
        </p:nvSpPr>
        <p:spPr>
          <a:xfrm>
            <a:off x="755640" y="4650120"/>
            <a:ext cx="3960000" cy="118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200" spc="49" strike="noStrike">
                <a:solidFill>
                  <a:srgbClr val="1717b5"/>
                </a:solidFill>
                <a:latin typeface="Arial"/>
                <a:ea typeface="Times New Roman"/>
              </a:rPr>
              <a:t>                      </a:t>
            </a:r>
            <a:r>
              <a:rPr b="1" lang="ru-RU" sz="2400" spc="49" strike="noStrike">
                <a:solidFill>
                  <a:srgbClr val="1717b5"/>
                </a:solidFill>
                <a:latin typeface="Arial"/>
                <a:ea typeface="Times New Roman"/>
              </a:rPr>
              <a:t>   </a:t>
            </a:r>
            <a:r>
              <a:rPr b="1" lang="ru-RU" sz="2400" spc="49" strike="noStrike" u="sng">
                <a:solidFill>
                  <a:srgbClr val="006600"/>
                </a:solidFill>
                <a:uFillTx/>
                <a:latin typeface="Arial Black"/>
                <a:ea typeface="Times New Roman"/>
              </a:rPr>
              <a:t> </a:t>
            </a:r>
            <a:r>
              <a:rPr b="1" lang="ru-RU" sz="2400" spc="49" strike="noStrike" u="sng">
                <a:solidFill>
                  <a:srgbClr val="006600"/>
                </a:solidFill>
                <a:uFillTx/>
                <a:latin typeface="Arial Black"/>
                <a:ea typeface="Times New Roman"/>
              </a:rPr>
              <a:t>Вид проекта: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49" strike="noStrike">
                <a:solidFill>
                  <a:srgbClr val="1717b5"/>
                </a:solidFill>
                <a:latin typeface="Arial Black"/>
                <a:ea typeface="Times New Roman"/>
              </a:rPr>
              <a:t>досуго-познавательный,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49" strike="noStrike">
                <a:solidFill>
                  <a:srgbClr val="1717b5"/>
                </a:solidFill>
                <a:latin typeface="Arial Black"/>
                <a:ea typeface="Times New Roman"/>
              </a:rPr>
              <a:t>долгосрочный (1год)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1" name="CustomShape 7"/>
          <p:cNvSpPr/>
          <p:nvPr/>
        </p:nvSpPr>
        <p:spPr>
          <a:xfrm>
            <a:off x="3659400" y="2512440"/>
            <a:ext cx="560160" cy="21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8"/>
          <p:cNvSpPr/>
          <p:nvPr/>
        </p:nvSpPr>
        <p:spPr>
          <a:xfrm>
            <a:off x="3659400" y="2512440"/>
            <a:ext cx="1828440" cy="182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684360" y="1052640"/>
            <a:ext cx="3455640" cy="1439640"/>
          </a:xfrm>
          <a:prstGeom prst="roundRect">
            <a:avLst>
              <a:gd name="adj" fmla="val 36491"/>
            </a:avLst>
          </a:prstGeom>
          <a:solidFill>
            <a:srgbClr val="ffff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1" i="1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221" name="CustomShape 3"/>
          <p:cNvSpPr/>
          <p:nvPr/>
        </p:nvSpPr>
        <p:spPr>
          <a:xfrm>
            <a:off x="1763640" y="260640"/>
            <a:ext cx="7200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22" name="CustomShape 4"/>
          <p:cNvSpPr/>
          <p:nvPr/>
        </p:nvSpPr>
        <p:spPr>
          <a:xfrm>
            <a:off x="827640" y="1268280"/>
            <a:ext cx="3600000" cy="118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ru-RU" sz="1800" spc="-1" strike="noStrike">
                <a:solidFill>
                  <a:srgbClr val="0d0d0d"/>
                </a:solidFill>
                <a:latin typeface="Arial"/>
              </a:rPr>
              <a:t>Организация в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d0d0d"/>
                </a:solidFill>
                <a:latin typeface="Arial"/>
              </a:rPr>
              <a:t>группе     познавательно-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d0d0d"/>
                </a:solidFill>
                <a:latin typeface="Arial"/>
              </a:rPr>
              <a:t>экологической   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d0d0d"/>
                </a:solidFill>
                <a:latin typeface="Arial"/>
              </a:rPr>
              <a:t> </a:t>
            </a:r>
            <a:r>
              <a:rPr b="1" i="1" lang="ru-RU" sz="1800" spc="-1" strike="noStrike">
                <a:solidFill>
                  <a:srgbClr val="0d0d0d"/>
                </a:solidFill>
                <a:latin typeface="Arial"/>
              </a:rPr>
              <a:t>среды.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23" name="Picture 5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324000" y="2852640"/>
            <a:ext cx="4535280" cy="3141360"/>
          </a:xfrm>
          <a:prstGeom prst="rect">
            <a:avLst/>
          </a:prstGeom>
          <a:ln>
            <a:noFill/>
          </a:ln>
        </p:spPr>
      </p:pic>
      <p:pic>
        <p:nvPicPr>
          <p:cNvPr id="224" name="Picture 6" descr=""/>
          <p:cNvPicPr/>
          <p:nvPr/>
        </p:nvPicPr>
        <p:blipFill>
          <a:blip r:embed="rId2">
            <a:lum bright="-10000"/>
          </a:blip>
          <a:srcRect l="31894" t="13253" r="9840" b="0"/>
          <a:stretch/>
        </p:blipFill>
        <p:spPr>
          <a:xfrm>
            <a:off x="5148360" y="981000"/>
            <a:ext cx="3744720" cy="3816000"/>
          </a:xfrm>
          <a:prstGeom prst="rect">
            <a:avLst/>
          </a:prstGeom>
          <a:ln>
            <a:noFill/>
          </a:ln>
        </p:spPr>
      </p:pic>
      <p:sp>
        <p:nvSpPr>
          <p:cNvPr id="225" name="CustomShape 5"/>
          <p:cNvSpPr/>
          <p:nvPr/>
        </p:nvSpPr>
        <p:spPr>
          <a:xfrm rot="9937800">
            <a:off x="4160880" y="1800000"/>
            <a:ext cx="909360" cy="863280"/>
          </a:xfrm>
          <a:prstGeom prst="lef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ff00"/>
          </a:solidFill>
          <a:ln>
            <a:solidFill>
              <a:schemeClr val="tx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"/>
          <p:cNvPicPr/>
          <p:nvPr/>
        </p:nvPicPr>
        <p:blipFill>
          <a:blip r:embed="rId1">
            <a:lum bright="-10000"/>
          </a:blip>
          <a:srcRect l="19688" t="6946" r="3137" b="0"/>
          <a:stretch/>
        </p:blipFill>
        <p:spPr>
          <a:xfrm>
            <a:off x="179640" y="3213000"/>
            <a:ext cx="3888000" cy="34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7" name="Picture 3" descr=""/>
          <p:cNvPicPr/>
          <p:nvPr/>
        </p:nvPicPr>
        <p:blipFill>
          <a:blip r:embed="rId2">
            <a:lum bright="-10000"/>
          </a:blip>
          <a:srcRect l="16928" t="0" r="18502" b="11149"/>
          <a:stretch/>
        </p:blipFill>
        <p:spPr>
          <a:xfrm>
            <a:off x="5364000" y="3141000"/>
            <a:ext cx="3528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8" name="CustomShape 1"/>
          <p:cNvSpPr/>
          <p:nvPr/>
        </p:nvSpPr>
        <p:spPr>
          <a:xfrm rot="19029000">
            <a:off x="3735360" y="4522680"/>
            <a:ext cx="1868040" cy="1928520"/>
          </a:xfrm>
          <a:prstGeom prst="teardrop">
            <a:avLst>
              <a:gd name="adj" fmla="val 124906"/>
            </a:avLst>
          </a:prstGeom>
          <a:solidFill>
            <a:srgbClr val="a6d86e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9" name="Picture 4" descr=""/>
          <p:cNvPicPr/>
          <p:nvPr/>
        </p:nvPicPr>
        <p:blipFill>
          <a:blip r:embed="rId3">
            <a:lum bright="-10000"/>
          </a:blip>
          <a:srcRect l="1964" t="24803" r="1964" b="2751"/>
          <a:stretch/>
        </p:blipFill>
        <p:spPr>
          <a:xfrm>
            <a:off x="1835640" y="0"/>
            <a:ext cx="7128360" cy="314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0" name="CustomShape 2"/>
          <p:cNvSpPr/>
          <p:nvPr/>
        </p:nvSpPr>
        <p:spPr>
          <a:xfrm>
            <a:off x="3996000" y="4797000"/>
            <a:ext cx="1583640" cy="1002960"/>
          </a:xfrm>
          <a:prstGeom prst="rect">
            <a:avLst/>
          </a:prstGeom>
          <a:noFill/>
          <a:ln w="284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200" spc="-1" strike="noStrike">
                <a:solidFill>
                  <a:srgbClr val="0d0d0d"/>
                </a:solidFill>
                <a:latin typeface="Arial"/>
              </a:rPr>
              <a:t>Организация в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200" spc="-1" strike="noStrike">
                <a:solidFill>
                  <a:srgbClr val="0d0d0d"/>
                </a:solidFill>
                <a:latin typeface="Arial"/>
              </a:rPr>
              <a:t>группе     познавательно-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200" spc="-1" strike="noStrike">
                <a:solidFill>
                  <a:srgbClr val="0d0d0d"/>
                </a:solidFill>
                <a:latin typeface="Arial"/>
              </a:rPr>
              <a:t>экологической   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200" spc="-1" strike="noStrike">
                <a:solidFill>
                  <a:srgbClr val="0d0d0d"/>
                </a:solidFill>
                <a:latin typeface="Arial"/>
              </a:rPr>
              <a:t> </a:t>
            </a:r>
            <a:r>
              <a:rPr b="1" i="1" lang="ru-RU" sz="1200" spc="-1" strike="noStrike">
                <a:solidFill>
                  <a:srgbClr val="0d0d0d"/>
                </a:solidFill>
                <a:latin typeface="Arial"/>
              </a:rPr>
              <a:t>среды.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31" name="CustomShape 3"/>
          <p:cNvSpPr/>
          <p:nvPr/>
        </p:nvSpPr>
        <p:spPr>
          <a:xfrm>
            <a:off x="3995640" y="2781360"/>
            <a:ext cx="1368000" cy="1152000"/>
          </a:xfrm>
          <a:prstGeom prst="leftRightUpArrow">
            <a:avLst>
              <a:gd name="adj1" fmla="val 15079"/>
              <a:gd name="adj2" fmla="val 25000"/>
              <a:gd name="adj3" fmla="val 25000"/>
            </a:avLst>
          </a:prstGeom>
          <a:solidFill>
            <a:srgbClr val="a6d86e"/>
          </a:solidFill>
          <a:ln>
            <a:solidFill>
              <a:schemeClr val="tx2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1475640" y="260640"/>
            <a:ext cx="727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grpSp>
        <p:nvGrpSpPr>
          <p:cNvPr id="233" name="Group 2"/>
          <p:cNvGrpSpPr/>
          <p:nvPr/>
        </p:nvGrpSpPr>
        <p:grpSpPr>
          <a:xfrm>
            <a:off x="755640" y="1700640"/>
            <a:ext cx="7920360" cy="3816360"/>
            <a:chOff x="755640" y="1700640"/>
            <a:chExt cx="7920360" cy="3816360"/>
          </a:xfrm>
        </p:grpSpPr>
        <p:sp>
          <p:nvSpPr>
            <p:cNvPr id="234" name="CustomShape 3"/>
            <p:cNvSpPr/>
            <p:nvPr/>
          </p:nvSpPr>
          <p:spPr>
            <a:xfrm>
              <a:off x="755640" y="1700640"/>
              <a:ext cx="7920360" cy="1144440"/>
            </a:xfrm>
            <a:prstGeom prst="rect">
              <a:avLst/>
            </a:prstGeom>
            <a:gradFill rotWithShape="0">
              <a:gsLst>
                <a:gs pos="0">
                  <a:srgbClr val="bdf297"/>
                </a:gs>
                <a:gs pos="50000">
                  <a:srgbClr val="d5f5c0"/>
                </a:gs>
                <a:gs pos="100000">
                  <a:srgbClr val="eaf8e0"/>
                </a:gs>
              </a:gsLst>
              <a:lin ang="0"/>
            </a:gradFill>
            <a:ln>
              <a:solidFill>
                <a:srgbClr val="006600"/>
              </a:solidFill>
            </a:ln>
            <a:scene3d>
              <a:camera prst="orthographicFront">
                <a:rot lat="0" lon="0" rev="0"/>
              </a:camera>
              <a:lightRig dir="t" rig="contrasting">
                <a:rot lat="0" lon="0" rev="1200000"/>
              </a:lightRig>
            </a:scene3d>
            <a:sp3d contourW="12700" prstMaterial="flat">
              <a:bevelT w="100800" h="154000"/>
              <a:bevelB w="152400"/>
            </a:sp3d>
          </p:spPr>
          <p:style>
            <a:lnRef idx="0"/>
            <a:fillRef idx="0"/>
            <a:effectRef idx="0"/>
            <a:fontRef idx="minor"/>
          </p:style>
          <p:txBody>
            <a:bodyPr lIns="87480" rIns="87480" tIns="87480" bIns="87480" anchor="ctr"/>
            <a:p>
              <a:pPr algn="ctr">
                <a:lnSpc>
                  <a:spcPct val="90000"/>
                </a:lnSpc>
                <a:spcAft>
                  <a:spcPts val="805"/>
                </a:spcAft>
              </a:pPr>
              <a:r>
                <a:rPr b="0" lang="ru-RU" sz="2300" spc="-1" strike="noStrike">
                  <a:solidFill>
                    <a:srgbClr val="003300"/>
                  </a:solidFill>
                  <a:latin typeface="Arial Black"/>
                </a:rPr>
                <a:t>Доступными средствами формирования интереса дошкольников к природе являются  </a:t>
              </a:r>
              <a:endParaRPr b="0" lang="ru-RU" sz="2300" spc="-1" strike="noStrike">
                <a:latin typeface="Arial"/>
              </a:endParaRPr>
            </a:p>
          </p:txBody>
        </p:sp>
        <p:sp>
          <p:nvSpPr>
            <p:cNvPr id="235" name="CustomShape 4"/>
            <p:cNvSpPr/>
            <p:nvPr/>
          </p:nvSpPr>
          <p:spPr>
            <a:xfrm>
              <a:off x="756720" y="2853000"/>
              <a:ext cx="1905480" cy="240084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6600"/>
              </a:solidFill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contrasting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/>
            <a:fillRef idx="0"/>
            <a:effectRef idx="2"/>
            <a:fontRef idx="minor"/>
          </p:style>
          <p:txBody>
            <a:bodyPr lIns="64800" rIns="64800" tIns="64800" bIns="64800" anchor="ctr"/>
            <a:p>
              <a:pPr algn="ctr">
                <a:lnSpc>
                  <a:spcPct val="90000"/>
                </a:lnSpc>
                <a:spcAft>
                  <a:spcPts val="595"/>
                </a:spcAft>
              </a:pPr>
              <a:r>
                <a:rPr b="0" lang="ru-RU" sz="1700" spc="-1" strike="noStrike">
                  <a:solidFill>
                    <a:srgbClr val="002060"/>
                  </a:solidFill>
                  <a:latin typeface="Arial Black"/>
                </a:rPr>
                <a:t>Прогулки и экскурсии на природе</a:t>
              </a:r>
              <a:endParaRPr b="0" lang="ru-RU" sz="1700" spc="-1" strike="noStrike">
                <a:latin typeface="Arial"/>
              </a:endParaRPr>
            </a:p>
          </p:txBody>
        </p:sp>
        <p:sp>
          <p:nvSpPr>
            <p:cNvPr id="236" name="CustomShape 5"/>
            <p:cNvSpPr/>
            <p:nvPr/>
          </p:nvSpPr>
          <p:spPr>
            <a:xfrm>
              <a:off x="2663640" y="2845800"/>
              <a:ext cx="2003040" cy="240408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6600"/>
              </a:solidFill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contrasting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/>
            <a:fillRef idx="0"/>
            <a:effectRef idx="2"/>
            <a:fontRef idx="minor"/>
          </p:style>
          <p:txBody>
            <a:bodyPr lIns="64800" rIns="64800" tIns="64800" bIns="64800" anchor="ctr"/>
            <a:p>
              <a:pPr algn="ctr">
                <a:lnSpc>
                  <a:spcPct val="90000"/>
                </a:lnSpc>
                <a:spcAft>
                  <a:spcPts val="595"/>
                </a:spcAft>
              </a:pPr>
              <a:r>
                <a:rPr b="0" lang="ru-RU" sz="1700" spc="-1" strike="noStrike">
                  <a:solidFill>
                    <a:srgbClr val="002060"/>
                  </a:solidFill>
                  <a:latin typeface="Arial Black"/>
                </a:rPr>
                <a:t>Создание экологической тропы</a:t>
              </a:r>
              <a:endParaRPr b="0" lang="ru-RU" sz="1700" spc="-1" strike="noStrike">
                <a:latin typeface="Arial"/>
              </a:endParaRPr>
            </a:p>
          </p:txBody>
        </p:sp>
        <p:sp>
          <p:nvSpPr>
            <p:cNvPr id="237" name="CustomShape 6"/>
            <p:cNvSpPr/>
            <p:nvPr/>
          </p:nvSpPr>
          <p:spPr>
            <a:xfrm>
              <a:off x="4667040" y="2845800"/>
              <a:ext cx="2003040" cy="240408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6600"/>
              </a:solidFill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contrasting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/>
            <a:fillRef idx="0"/>
            <a:effectRef idx="2"/>
            <a:fontRef idx="minor"/>
          </p:style>
          <p:txBody>
            <a:bodyPr lIns="60840" rIns="60840" tIns="60840" bIns="60840" anchor="ctr"/>
            <a:p>
              <a:pPr algn="ctr">
                <a:lnSpc>
                  <a:spcPct val="90000"/>
                </a:lnSpc>
                <a:spcAft>
                  <a:spcPts val="561"/>
                </a:spcAft>
              </a:pPr>
              <a:r>
                <a:rPr b="0" lang="ru-RU" sz="1600" spc="-1" strike="noStrike">
                  <a:solidFill>
                    <a:srgbClr val="002060"/>
                  </a:solidFill>
                  <a:latin typeface="Arial Black"/>
                </a:rPr>
                <a:t>Использование элементов исследовательской работы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238" name="CustomShape 7"/>
            <p:cNvSpPr/>
            <p:nvPr/>
          </p:nvSpPr>
          <p:spPr>
            <a:xfrm>
              <a:off x="6670800" y="2845800"/>
              <a:ext cx="2003040" cy="240408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6600"/>
              </a:solidFill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dir="t" rig="contrasting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/>
            <a:fillRef idx="0"/>
            <a:effectRef idx="2"/>
            <a:fontRef idx="minor"/>
          </p:style>
          <p:txBody>
            <a:bodyPr lIns="60840" rIns="60840" tIns="60840" bIns="60840" anchor="ctr"/>
            <a:p>
              <a:pPr algn="ctr">
                <a:lnSpc>
                  <a:spcPct val="90000"/>
                </a:lnSpc>
                <a:spcAft>
                  <a:spcPts val="561"/>
                </a:spcAft>
              </a:pPr>
              <a:r>
                <a:rPr b="0" lang="ru-RU" sz="1600" spc="-1" strike="noStrike">
                  <a:solidFill>
                    <a:srgbClr val="002060"/>
                  </a:solidFill>
                  <a:latin typeface="Arial Black"/>
                </a:rPr>
                <a:t>Деятельность по оказанию помощи природе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239" name="CustomShape 8"/>
            <p:cNvSpPr/>
            <p:nvPr/>
          </p:nvSpPr>
          <p:spPr>
            <a:xfrm>
              <a:off x="755640" y="5250240"/>
              <a:ext cx="7920360" cy="266760"/>
            </a:xfrm>
            <a:prstGeom prst="rect">
              <a:avLst/>
            </a:prstGeom>
            <a:gradFill rotWithShape="0">
              <a:gsLst>
                <a:gs pos="0">
                  <a:srgbClr val="bdf297"/>
                </a:gs>
                <a:gs pos="50000">
                  <a:srgbClr val="d5f5c0"/>
                </a:gs>
                <a:gs pos="100000">
                  <a:srgbClr val="eaf8e0"/>
                </a:gs>
              </a:gsLst>
              <a:lin ang="0"/>
            </a:gradFill>
            <a:ln>
              <a:solidFill>
                <a:srgbClr val="006600"/>
              </a:solidFill>
            </a:ln>
            <a:scene3d>
              <a:camera prst="orthographicFront">
                <a:rot lat="0" lon="0" rev="0"/>
              </a:camera>
              <a:lightRig dir="t" rig="contrasting">
                <a:rot lat="0" lon="0" rev="1200000"/>
              </a:lightRig>
            </a:scene3d>
            <a:sp3d contourW="12700" prstMaterial="flat">
              <a:bevelT w="100800" h="154000"/>
              <a:bevelB w="152400"/>
            </a:sp3d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40" name="Group 9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1763640" y="332640"/>
            <a:ext cx="6840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2555640" y="1052640"/>
            <a:ext cx="4608000" cy="122364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9c9c9c"/>
                </a:solidFill>
                <a:latin typeface="Arial Black"/>
              </a:rPr>
              <a:t>Исследовательская деятельность детей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 rot="10800000">
            <a:off x="6227640" y="3716280"/>
            <a:ext cx="2879280" cy="1439640"/>
          </a:xfrm>
          <a:prstGeom prst="leftRightUpArrow">
            <a:avLst>
              <a:gd name="adj1" fmla="val 38228"/>
              <a:gd name="adj2" fmla="val 25000"/>
              <a:gd name="adj3" fmla="val 25000"/>
            </a:avLst>
          </a:prstGeom>
          <a:solidFill>
            <a:srgbClr val="92d050"/>
          </a:solidFill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CustomShape 4"/>
          <p:cNvSpPr/>
          <p:nvPr/>
        </p:nvSpPr>
        <p:spPr>
          <a:xfrm>
            <a:off x="3476520" y="2421000"/>
            <a:ext cx="2607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c000"/>
                </a:solidFill>
                <a:latin typeface="Arial"/>
              </a:rPr>
              <a:t>Опыты с песком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45" name="Picture 11" descr=""/>
          <p:cNvPicPr/>
          <p:nvPr/>
        </p:nvPicPr>
        <p:blipFill>
          <a:blip r:embed="rId1">
            <a:lum bright="-10000"/>
          </a:blip>
          <a:srcRect l="4325" t="5896" r="0" b="13253"/>
          <a:stretch/>
        </p:blipFill>
        <p:spPr>
          <a:xfrm>
            <a:off x="107640" y="2277000"/>
            <a:ext cx="3168000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6" name="Рисунок 9" descr=""/>
          <p:cNvPicPr/>
          <p:nvPr/>
        </p:nvPicPr>
        <p:blipFill>
          <a:blip r:embed="rId2">
            <a:lum bright="-10000"/>
          </a:blip>
          <a:srcRect l="0" t="16264" r="0" b="0"/>
          <a:stretch/>
        </p:blipFill>
        <p:spPr>
          <a:xfrm>
            <a:off x="6286680" y="2205000"/>
            <a:ext cx="2677680" cy="185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7" name="CustomShape 5"/>
          <p:cNvSpPr/>
          <p:nvPr/>
        </p:nvSpPr>
        <p:spPr>
          <a:xfrm>
            <a:off x="3659400" y="2512440"/>
            <a:ext cx="1828440" cy="182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6"/>
          <p:cNvSpPr/>
          <p:nvPr/>
        </p:nvSpPr>
        <p:spPr>
          <a:xfrm>
            <a:off x="2286720" y="3242160"/>
            <a:ext cx="45734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7"/>
          <p:cNvSpPr/>
          <p:nvPr/>
        </p:nvSpPr>
        <p:spPr>
          <a:xfrm>
            <a:off x="2286720" y="3242160"/>
            <a:ext cx="45734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0" name="Рисунок 6" descr=""/>
          <p:cNvPicPr/>
          <p:nvPr/>
        </p:nvPicPr>
        <p:blipFill>
          <a:blip r:embed="rId3"/>
          <a:stretch/>
        </p:blipFill>
        <p:spPr>
          <a:xfrm>
            <a:off x="3162600" y="3926160"/>
            <a:ext cx="3697560" cy="259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1835280" y="189000"/>
            <a:ext cx="6697440" cy="1294920"/>
          </a:xfrm>
          <a:prstGeom prst="cloud">
            <a:avLst/>
          </a:prstGeom>
          <a:solidFill>
            <a:srgbClr val="00b0f0"/>
          </a:solidFill>
          <a:ln w="28440">
            <a:solidFill>
              <a:srgbClr val="0060a8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252" name="CustomShape 2"/>
          <p:cNvSpPr/>
          <p:nvPr/>
        </p:nvSpPr>
        <p:spPr>
          <a:xfrm>
            <a:off x="3476520" y="548640"/>
            <a:ext cx="2190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c000"/>
                </a:solidFill>
                <a:latin typeface="Arial"/>
              </a:rPr>
              <a:t>Опыты с водой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53" name="Picture 2" descr=""/>
          <p:cNvPicPr/>
          <p:nvPr/>
        </p:nvPicPr>
        <p:blipFill>
          <a:blip r:embed="rId1"/>
          <a:srcRect l="30857" t="1865" r="1786" b="8573"/>
          <a:stretch/>
        </p:blipFill>
        <p:spPr>
          <a:xfrm>
            <a:off x="1578240" y="2019960"/>
            <a:ext cx="3959640" cy="325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4" name="CustomShape 3"/>
          <p:cNvSpPr/>
          <p:nvPr/>
        </p:nvSpPr>
        <p:spPr>
          <a:xfrm rot="19021200">
            <a:off x="3651120" y="1584360"/>
            <a:ext cx="461520" cy="436320"/>
          </a:xfrm>
          <a:prstGeom prst="teardrop">
            <a:avLst>
              <a:gd name="adj" fmla="val 141667"/>
            </a:avLst>
          </a:prstGeom>
          <a:solidFill>
            <a:srgbClr val="00b0f0"/>
          </a:solidFill>
          <a:ln>
            <a:solidFill>
              <a:srgbClr val="0060a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4"/>
          <p:cNvSpPr/>
          <p:nvPr/>
        </p:nvSpPr>
        <p:spPr>
          <a:xfrm rot="19021200">
            <a:off x="6026040" y="1655640"/>
            <a:ext cx="463320" cy="436320"/>
          </a:xfrm>
          <a:prstGeom prst="teardrop">
            <a:avLst>
              <a:gd name="adj" fmla="val 141667"/>
            </a:avLst>
          </a:prstGeom>
          <a:solidFill>
            <a:srgbClr val="00b0f0"/>
          </a:solidFill>
          <a:ln>
            <a:solidFill>
              <a:srgbClr val="0060a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CustomShape 5"/>
          <p:cNvSpPr/>
          <p:nvPr/>
        </p:nvSpPr>
        <p:spPr>
          <a:xfrm rot="19021200">
            <a:off x="698400" y="3744720"/>
            <a:ext cx="463320" cy="436320"/>
          </a:xfrm>
          <a:prstGeom prst="teardrop">
            <a:avLst>
              <a:gd name="adj" fmla="val 141667"/>
            </a:avLst>
          </a:prstGeom>
          <a:solidFill>
            <a:srgbClr val="00b0f0"/>
          </a:solidFill>
          <a:ln>
            <a:solidFill>
              <a:srgbClr val="0060a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6"/>
          <p:cNvSpPr/>
          <p:nvPr/>
        </p:nvSpPr>
        <p:spPr>
          <a:xfrm rot="19021200">
            <a:off x="7826040" y="3311280"/>
            <a:ext cx="463320" cy="436320"/>
          </a:xfrm>
          <a:prstGeom prst="teardrop">
            <a:avLst>
              <a:gd name="adj" fmla="val 141667"/>
            </a:avLst>
          </a:prstGeom>
          <a:solidFill>
            <a:srgbClr val="00b0f0"/>
          </a:solidFill>
          <a:ln>
            <a:solidFill>
              <a:srgbClr val="0060a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7"/>
          <p:cNvSpPr/>
          <p:nvPr/>
        </p:nvSpPr>
        <p:spPr>
          <a:xfrm rot="19021200">
            <a:off x="769680" y="2232000"/>
            <a:ext cx="463320" cy="436320"/>
          </a:xfrm>
          <a:prstGeom prst="teardrop">
            <a:avLst>
              <a:gd name="adj" fmla="val 141667"/>
            </a:avLst>
          </a:prstGeom>
          <a:solidFill>
            <a:srgbClr val="00b0f0"/>
          </a:solidFill>
          <a:ln>
            <a:solidFill>
              <a:srgbClr val="0060a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8"/>
          <p:cNvSpPr/>
          <p:nvPr/>
        </p:nvSpPr>
        <p:spPr>
          <a:xfrm rot="19021200">
            <a:off x="7754760" y="1871640"/>
            <a:ext cx="463320" cy="436320"/>
          </a:xfrm>
          <a:prstGeom prst="teardrop">
            <a:avLst>
              <a:gd name="adj" fmla="val 141667"/>
            </a:avLst>
          </a:prstGeom>
          <a:solidFill>
            <a:srgbClr val="00b0f0"/>
          </a:solidFill>
          <a:ln>
            <a:solidFill>
              <a:srgbClr val="0060a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1835280" y="274680"/>
            <a:ext cx="6913080" cy="33699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Georgia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Georgia"/>
              </a:rPr>
              <a:t>В ходе планомерной, систематической работы стараюсь научить воспитанников управлять своими органами чувств, анализировать полученные с их помощью сведения, выполнять заданные действия, использовать инструменты, проговаривать свои действия и формулировать выводы, объяснять результаты своей работы.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2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3060000" y="3213000"/>
            <a:ext cx="5832360" cy="341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2" name="Picture 3" descr=""/>
          <p:cNvPicPr/>
          <p:nvPr/>
        </p:nvPicPr>
        <p:blipFill>
          <a:blip r:embed="rId2">
            <a:lum contrast="-40000"/>
          </a:blip>
          <a:srcRect l="47639" t="34245" r="33459" b="48951"/>
          <a:stretch/>
        </p:blipFill>
        <p:spPr>
          <a:xfrm>
            <a:off x="6372360" y="4869000"/>
            <a:ext cx="503640" cy="35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3" name="Picture 3" descr=""/>
          <p:cNvPicPr/>
          <p:nvPr/>
        </p:nvPicPr>
        <p:blipFill>
          <a:blip r:embed="rId3"/>
          <a:srcRect l="47639" t="34252" r="33459" b="48944"/>
          <a:stretch/>
        </p:blipFill>
        <p:spPr>
          <a:xfrm>
            <a:off x="5148000" y="5877360"/>
            <a:ext cx="503640" cy="43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4" name="Picture 3" descr=""/>
          <p:cNvPicPr/>
          <p:nvPr/>
        </p:nvPicPr>
        <p:blipFill>
          <a:blip r:embed="rId4"/>
          <a:srcRect l="47639" t="34252" r="33459" b="48944"/>
          <a:stretch/>
        </p:blipFill>
        <p:spPr>
          <a:xfrm>
            <a:off x="4716000" y="5085360"/>
            <a:ext cx="503640" cy="43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5" name="Picture 7" descr=""/>
          <p:cNvPicPr/>
          <p:nvPr/>
        </p:nvPicPr>
        <p:blipFill>
          <a:blip r:embed="rId5">
            <a:lum bright="-10000"/>
          </a:blip>
          <a:srcRect l="21309" t="49975" r="0" b="0"/>
          <a:stretch/>
        </p:blipFill>
        <p:spPr>
          <a:xfrm>
            <a:off x="107640" y="3861000"/>
            <a:ext cx="2880000" cy="216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1907640" y="332640"/>
            <a:ext cx="691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3132000" y="4437000"/>
            <a:ext cx="4571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</a:rPr>
              <a:t>         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268" name="Group 3"/>
          <p:cNvGrpSpPr/>
          <p:nvPr/>
        </p:nvGrpSpPr>
        <p:grpSpPr>
          <a:xfrm>
            <a:off x="2699640" y="1412640"/>
            <a:ext cx="6264360" cy="4896360"/>
            <a:chOff x="2699640" y="1412640"/>
            <a:chExt cx="6264360" cy="4896360"/>
          </a:xfrm>
        </p:grpSpPr>
        <p:sp>
          <p:nvSpPr>
            <p:cNvPr id="269" name="CustomShape 4"/>
            <p:cNvSpPr/>
            <p:nvPr/>
          </p:nvSpPr>
          <p:spPr>
            <a:xfrm>
              <a:off x="2699640" y="1412640"/>
              <a:ext cx="4823280" cy="8838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bdf297"/>
                </a:gs>
                <a:gs pos="50000">
                  <a:srgbClr val="d5f5c0"/>
                </a:gs>
                <a:gs pos="100000">
                  <a:srgbClr val="eaf8e0"/>
                </a:gs>
              </a:gsLst>
              <a:lin ang="0"/>
            </a:gra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94680" rIns="68760" tIns="94680" bIns="94680" anchor="ctr"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b="1" lang="ru-RU" sz="1800" spc="-1" strike="noStrike">
                  <a:solidFill>
                    <a:srgbClr val="92d050"/>
                  </a:solidFill>
                  <a:latin typeface="Arial Black"/>
                </a:rPr>
                <a:t>ЭКОЛОГИЧЕСКАЯ ТРОПА Д/С «УЛЫБКА»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270" name="CustomShape 5"/>
            <p:cNvSpPr/>
            <p:nvPr/>
          </p:nvSpPr>
          <p:spPr>
            <a:xfrm>
              <a:off x="3060000" y="2404080"/>
              <a:ext cx="4823280" cy="8838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bdf297"/>
                </a:gs>
                <a:gs pos="50000">
                  <a:srgbClr val="d5f5c0"/>
                </a:gs>
                <a:gs pos="100000">
                  <a:srgbClr val="eaf8e0"/>
                </a:gs>
              </a:gsLst>
              <a:lin ang="0"/>
            </a:gra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71640" rIns="45720" tIns="71640" bIns="71640" anchor="ctr"/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1600" spc="-1" strike="noStrike" u="sng">
                  <a:solidFill>
                    <a:srgbClr val="000000"/>
                  </a:solidFill>
                  <a:uFillTx/>
                  <a:latin typeface="Arial Black"/>
                  <a:ea typeface="Times New Roman"/>
                </a:rPr>
                <a:t>Первый маршрут </a:t>
              </a:r>
              <a:r>
                <a:rPr b="1" lang="ru-RU" sz="1600" spc="-1" strike="noStrike">
                  <a:solidFill>
                    <a:srgbClr val="000000"/>
                  </a:solidFill>
                  <a:latin typeface="Arial Black"/>
                  <a:ea typeface="Times New Roman"/>
                </a:rPr>
                <a:t>экологической тропы - уголок смешанного леса.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420"/>
                </a:spcAft>
              </a:pP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271" name="CustomShape 6"/>
            <p:cNvSpPr/>
            <p:nvPr/>
          </p:nvSpPr>
          <p:spPr>
            <a:xfrm>
              <a:off x="3420000" y="3429000"/>
              <a:ext cx="4823280" cy="8838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bdf297"/>
                </a:gs>
                <a:gs pos="50000">
                  <a:srgbClr val="d5f5c0"/>
                </a:gs>
                <a:gs pos="100000">
                  <a:srgbClr val="eaf8e0"/>
                </a:gs>
              </a:gsLst>
              <a:lin ang="0"/>
            </a:gra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86760" rIns="60840" tIns="86760" bIns="86760" anchor="ctr"/>
            <a:p>
              <a:pPr>
                <a:lnSpc>
                  <a:spcPct val="90000"/>
                </a:lnSpc>
                <a:spcAft>
                  <a:spcPts val="561"/>
                </a:spcAft>
              </a:pPr>
              <a:r>
                <a:rPr b="1" lang="ru-RU" sz="1600" spc="-1" strike="noStrike" u="sng">
                  <a:solidFill>
                    <a:srgbClr val="000000"/>
                  </a:solidFill>
                  <a:uFillTx/>
                  <a:latin typeface="Arial Black"/>
                  <a:ea typeface="Times New Roman"/>
                </a:rPr>
                <a:t>Второй маршрут</a:t>
              </a:r>
              <a:r>
                <a:rPr b="1" lang="ru-RU" sz="1600" spc="-1" strike="noStrike">
                  <a:solidFill>
                    <a:srgbClr val="000000"/>
                  </a:solidFill>
                  <a:latin typeface="Arial Black"/>
                  <a:ea typeface="Times New Roman"/>
                </a:rPr>
                <a:t> экологической тропы – искусственный водоем.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272" name="CustomShape 7"/>
            <p:cNvSpPr/>
            <p:nvPr/>
          </p:nvSpPr>
          <p:spPr>
            <a:xfrm>
              <a:off x="3783960" y="4375440"/>
              <a:ext cx="4823280" cy="8838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bdf297"/>
                </a:gs>
                <a:gs pos="50000">
                  <a:srgbClr val="d5f5c0"/>
                </a:gs>
                <a:gs pos="100000">
                  <a:srgbClr val="eaf8e0"/>
                </a:gs>
              </a:gsLst>
              <a:lin ang="0"/>
            </a:gra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86760" rIns="60840" tIns="86760" bIns="86760" anchor="ctr"/>
            <a:p>
              <a:pPr>
                <a:lnSpc>
                  <a:spcPct val="90000"/>
                </a:lnSpc>
                <a:spcAft>
                  <a:spcPts val="561"/>
                </a:spcAft>
              </a:pPr>
              <a:r>
                <a:rPr b="1" lang="ru-RU" sz="1600" spc="-1" strike="noStrike" u="sng">
                  <a:solidFill>
                    <a:srgbClr val="000000"/>
                  </a:solidFill>
                  <a:uFillTx/>
                  <a:latin typeface="Arial Black"/>
                  <a:ea typeface="Times New Roman"/>
                </a:rPr>
                <a:t>Третий маршрут </a:t>
              </a:r>
              <a:r>
                <a:rPr b="1" lang="ru-RU" sz="1600" spc="-1" strike="noStrike">
                  <a:solidFill>
                    <a:srgbClr val="000000"/>
                  </a:solidFill>
                  <a:latin typeface="Arial Black"/>
                  <a:ea typeface="Times New Roman"/>
                </a:rPr>
                <a:t>экологической тропы – цветники.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273" name="CustomShape 8"/>
            <p:cNvSpPr/>
            <p:nvPr/>
          </p:nvSpPr>
          <p:spPr>
            <a:xfrm>
              <a:off x="4140720" y="5425200"/>
              <a:ext cx="4823280" cy="88380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rgbClr val="bdf297"/>
                </a:gs>
                <a:gs pos="50000">
                  <a:srgbClr val="d5f5c0"/>
                </a:gs>
                <a:gs pos="100000">
                  <a:srgbClr val="eaf8e0"/>
                </a:gs>
              </a:gsLst>
              <a:lin ang="0"/>
            </a:gra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86760" rIns="60840" tIns="86760" bIns="86760" anchor="ctr"/>
            <a:p>
              <a:pPr>
                <a:lnSpc>
                  <a:spcPct val="90000"/>
                </a:lnSpc>
                <a:spcAft>
                  <a:spcPts val="561"/>
                </a:spcAft>
              </a:pPr>
              <a:r>
                <a:rPr b="1" lang="ru-RU" sz="1600" spc="-1" strike="noStrike" u="sng">
                  <a:solidFill>
                    <a:srgbClr val="000000"/>
                  </a:solidFill>
                  <a:uFillTx/>
                  <a:latin typeface="Arial Black"/>
                </a:rPr>
                <a:t>Четвертый маршрут </a:t>
              </a:r>
              <a:r>
                <a:rPr b="1" lang="ru-RU" sz="1600" spc="-1" strike="noStrike">
                  <a:solidFill>
                    <a:srgbClr val="000000"/>
                  </a:solidFill>
                  <a:latin typeface="Arial Black"/>
                </a:rPr>
                <a:t>– зоны кормушек для птиц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274" name="CustomShape 9"/>
            <p:cNvSpPr/>
            <p:nvPr/>
          </p:nvSpPr>
          <p:spPr>
            <a:xfrm>
              <a:off x="6948720" y="2043000"/>
              <a:ext cx="574560" cy="57456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92d050">
                <a:alpha val="90000"/>
              </a:srgbClr>
            </a:soli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75" name="CustomShape 10"/>
            <p:cNvSpPr/>
            <p:nvPr/>
          </p:nvSpPr>
          <p:spPr>
            <a:xfrm>
              <a:off x="7309080" y="3049920"/>
              <a:ext cx="574560" cy="57456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92d050">
                <a:alpha val="90000"/>
              </a:srgbClr>
            </a:soli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76" name="CustomShape 11"/>
            <p:cNvSpPr/>
            <p:nvPr/>
          </p:nvSpPr>
          <p:spPr>
            <a:xfrm>
              <a:off x="7669440" y="4042440"/>
              <a:ext cx="574560" cy="57456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92d050">
                <a:alpha val="90000"/>
              </a:srgbClr>
            </a:soli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277" name="CustomShape 12"/>
            <p:cNvSpPr/>
            <p:nvPr/>
          </p:nvSpPr>
          <p:spPr>
            <a:xfrm>
              <a:off x="8029440" y="5059080"/>
              <a:ext cx="574560" cy="57456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92d050">
                <a:alpha val="90000"/>
              </a:srgbClr>
            </a:solidFill>
            <a:ln>
              <a:solidFill>
                <a:srgbClr val="006600"/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</p:grpSp>
      <p:grpSp>
        <p:nvGrpSpPr>
          <p:cNvPr id="278" name="Group 13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279" name="Picture 12" descr=""/>
          <p:cNvPicPr/>
          <p:nvPr/>
        </p:nvPicPr>
        <p:blipFill>
          <a:blip r:embed="rId1"/>
          <a:srcRect l="15351" t="13253" r="12202" b="8002"/>
          <a:stretch/>
        </p:blipFill>
        <p:spPr>
          <a:xfrm>
            <a:off x="179640" y="3573000"/>
            <a:ext cx="3240000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2286000" y="476280"/>
            <a:ext cx="45716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800" spc="-1" strike="noStrike" u="sng">
                <a:solidFill>
                  <a:srgbClr val="000000"/>
                </a:solidFill>
                <a:uFillTx/>
                <a:latin typeface="Arial Black"/>
                <a:ea typeface="Times New Roman"/>
              </a:rPr>
              <a:t>Первый маршрут </a:t>
            </a:r>
            <a:r>
              <a:rPr b="1" lang="ru-RU" sz="1800" spc="-1" strike="noStrike">
                <a:solidFill>
                  <a:srgbClr val="000000"/>
                </a:solidFill>
                <a:latin typeface="Arial Black"/>
                <a:ea typeface="Times New Roman"/>
              </a:rPr>
              <a:t>экологической тропы - уголок смешанного леса.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81" name="Picture 3" descr=""/>
          <p:cNvPicPr/>
          <p:nvPr/>
        </p:nvPicPr>
        <p:blipFill>
          <a:blip r:embed="rId1"/>
          <a:srcRect l="33466" t="13253" r="3540" b="4852"/>
          <a:stretch/>
        </p:blipFill>
        <p:spPr>
          <a:xfrm>
            <a:off x="539640" y="1772640"/>
            <a:ext cx="273600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2" name="Picture 4" descr=""/>
          <p:cNvPicPr/>
          <p:nvPr/>
        </p:nvPicPr>
        <p:blipFill>
          <a:blip r:embed="rId2"/>
          <a:srcRect l="12989" t="0" r="32680" b="10103"/>
          <a:stretch/>
        </p:blipFill>
        <p:spPr>
          <a:xfrm>
            <a:off x="6444360" y="1772640"/>
            <a:ext cx="255528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3" name="CustomShape 2"/>
          <p:cNvSpPr/>
          <p:nvPr/>
        </p:nvSpPr>
        <p:spPr>
          <a:xfrm>
            <a:off x="539640" y="5083560"/>
            <a:ext cx="7345080" cy="142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Georgia"/>
                <a:ea typeface="Times New Roman"/>
              </a:rPr>
              <a:t>Рекомендации по организации работы с детьми в уголке леса: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1. Рассматривание и наблюдение за деревьями в разные времена года;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2. Сравнение их между собой;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3. Забота человека о деревьях;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4. Использование луп для наблюдений;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5 .Сенсорное развитие детей во время прогулок и наблюдений;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6. Связь с животными.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284" name="Picture 7" descr=""/>
          <p:cNvPicPr/>
          <p:nvPr/>
        </p:nvPicPr>
        <p:blipFill>
          <a:blip r:embed="rId3"/>
          <a:srcRect l="30312" t="0" r="20076" b="6949"/>
          <a:stretch/>
        </p:blipFill>
        <p:spPr>
          <a:xfrm>
            <a:off x="3420000" y="1772640"/>
            <a:ext cx="288000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1835280" y="274680"/>
            <a:ext cx="68511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ru-RU" sz="1800" spc="-1" strike="noStrike" u="sng">
                <a:solidFill>
                  <a:srgbClr val="000000"/>
                </a:solidFill>
                <a:uFillTx/>
                <a:latin typeface="Arial Black"/>
              </a:rPr>
              <a:t>Второй маршрут</a:t>
            </a:r>
            <a:r>
              <a:rPr b="1" lang="ru-RU" sz="1800" spc="-1" strike="noStrike">
                <a:solidFill>
                  <a:srgbClr val="000000"/>
                </a:solidFill>
                <a:latin typeface="Arial Black"/>
              </a:rPr>
              <a:t> экологической тропы – искусственный водоем.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Picture 2" descr=""/>
          <p:cNvPicPr/>
          <p:nvPr/>
        </p:nvPicPr>
        <p:blipFill>
          <a:blip r:embed="rId1"/>
          <a:srcRect l="42919" t="10581" r="22441" b="65758"/>
          <a:stretch/>
        </p:blipFill>
        <p:spPr>
          <a:xfrm>
            <a:off x="179640" y="4077000"/>
            <a:ext cx="3600000" cy="249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7" name="CustomShape 2"/>
          <p:cNvSpPr/>
          <p:nvPr/>
        </p:nvSpPr>
        <p:spPr>
          <a:xfrm>
            <a:off x="0" y="1771200"/>
            <a:ext cx="4642920" cy="161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 Black"/>
                <a:ea typeface="Times New Roman"/>
              </a:rPr>
              <a:t>Рекомендации по организации работы возле водоема:</a:t>
            </a:r>
            <a:endParaRPr b="0" lang="ru-RU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Наблюдение и уход за влаголюбивыми растениями(примула, купальница).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Наблюдение за птицами, прилетевшими искупаться и попить.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Наблюдение за насекомыми и их личинками, рассматривание с помощью лупы.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288" name="Picture 6" descr=""/>
          <p:cNvPicPr/>
          <p:nvPr/>
        </p:nvPicPr>
        <p:blipFill>
          <a:blip r:embed="rId2"/>
          <a:srcRect l="0" t="0" r="0" b="9435"/>
          <a:stretch/>
        </p:blipFill>
        <p:spPr>
          <a:xfrm>
            <a:off x="4212000" y="1700640"/>
            <a:ext cx="4536000" cy="34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1908000" y="260280"/>
            <a:ext cx="6778440" cy="1296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ru-RU" sz="1800" spc="-1" strike="noStrike" u="sng">
                <a:solidFill>
                  <a:srgbClr val="000000"/>
                </a:solidFill>
                <a:uFillTx/>
                <a:latin typeface="Arial Black"/>
              </a:rPr>
              <a:t>Третий маршрут</a:t>
            </a:r>
            <a:r>
              <a:rPr b="1" lang="ru-RU" sz="1800" spc="-1" strike="noStrike">
                <a:solidFill>
                  <a:srgbClr val="000000"/>
                </a:solidFill>
                <a:latin typeface="Arial Black"/>
              </a:rPr>
              <a:t> экологической тропы – цветники.</a:t>
            </a:r>
            <a:b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3059280" y="965160"/>
            <a:ext cx="3600000" cy="3376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 Black"/>
                <a:ea typeface="Times New Roman"/>
              </a:rPr>
              <a:t>Рекомендации по организации работы с детьми в цветниках:</a:t>
            </a:r>
            <a:endParaRPr b="0" lang="ru-RU" sz="16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труд с детьми: подготовка клумб, посадка новых растений, полив, рыхление, прополка, сбор семян осенью, подготовка цветников к зиме, посадка луковичных цветов под зиму. </a:t>
            </a:r>
            <a:endParaRPr b="0" lang="ru-RU" sz="12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наблюдение за цветами: биологические особенности, сравнение разных цветов по внешнему виду, способам ухода, способам размножения, связь с насекомыми;</a:t>
            </a:r>
            <a:endParaRPr b="0" lang="ru-RU" sz="12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     </a:t>
            </a: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сенсорное развитие детей во время прогулок на цветники;</a:t>
            </a:r>
            <a:endParaRPr b="0" lang="ru-RU" sz="12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pic>
        <p:nvPicPr>
          <p:cNvPr id="291" name="Picture 2" descr=""/>
          <p:cNvPicPr/>
          <p:nvPr/>
        </p:nvPicPr>
        <p:blipFill>
          <a:blip r:embed="rId1"/>
          <a:srcRect l="0" t="0" r="35042" b="12205"/>
          <a:stretch/>
        </p:blipFill>
        <p:spPr>
          <a:xfrm>
            <a:off x="6588360" y="980640"/>
            <a:ext cx="2448000" cy="33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2" name="Picture 3" descr=""/>
          <p:cNvPicPr/>
          <p:nvPr/>
        </p:nvPicPr>
        <p:blipFill>
          <a:blip r:embed="rId2"/>
          <a:srcRect l="14565" t="9050" r="42133" b="59459"/>
          <a:stretch/>
        </p:blipFill>
        <p:spPr>
          <a:xfrm>
            <a:off x="3132000" y="4221000"/>
            <a:ext cx="3312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3" name="Picture 4" descr=""/>
          <p:cNvPicPr/>
          <p:nvPr/>
        </p:nvPicPr>
        <p:blipFill>
          <a:blip r:embed="rId3">
            <a:lum bright="-10000"/>
          </a:blip>
          <a:srcRect l="0" t="17451" r="0" b="5902"/>
          <a:stretch/>
        </p:blipFill>
        <p:spPr>
          <a:xfrm>
            <a:off x="107640" y="1556640"/>
            <a:ext cx="2915280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268360" y="189000"/>
            <a:ext cx="6190920" cy="863280"/>
          </a:xfrm>
          <a:prstGeom prst="plaque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TextShape 2"/>
          <p:cNvSpPr txBox="1"/>
          <p:nvPr/>
        </p:nvSpPr>
        <p:spPr>
          <a:xfrm>
            <a:off x="468360" y="1413000"/>
            <a:ext cx="8064000" cy="4225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Georgia"/>
              </a:rPr>
              <a:t>Ведущую роль в экологическом воспитании детей играет формирование у них познавательного интереса к природе. Интерес, с одной стороны, является стимулом развития бережного отношения к природе, с другой – его результатом. Таким образом, воспитание бережного отношения к природе идёт от углубления имеющихся интересов к формированию новых знаний, чувств, умений, а от них – к интересу на более высокой ступени. В большинстве случаев дети самостоятельно не могут объяснить интересующие их  явления природы, а потому, если взрослые не помогут им в этом, то интерес к природе может угаснуть. Иногда дети ломают ветки деревьев, кустарников, разоряют муравейники и птичьи гнёзда. Объясняется это тем, что у них вовремя не был поддержан интерес к окружающей природе и её охране.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2627640" y="260640"/>
            <a:ext cx="554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6600"/>
                </a:solidFill>
                <a:latin typeface="Arial Black"/>
              </a:rPr>
              <a:t>Актуальность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66" name="CustomShape 4"/>
          <p:cNvSpPr/>
          <p:nvPr/>
        </p:nvSpPr>
        <p:spPr>
          <a:xfrm>
            <a:off x="395280" y="1125360"/>
            <a:ext cx="8748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c00000"/>
                </a:solidFill>
                <a:latin typeface="Georgia"/>
              </a:rPr>
              <a:t>"Не навреди!" - одна из заповедей общения человека с природой.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457200" y="0"/>
            <a:ext cx="8229240" cy="691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Arial"/>
              </a:rPr>
              <a:t>          </a:t>
            </a:r>
            <a:r>
              <a:rPr b="1" lang="ru-RU" sz="1800" spc="-1" strike="noStrike">
                <a:solidFill>
                  <a:srgbClr val="000000"/>
                </a:solidFill>
                <a:latin typeface="Arial Black"/>
              </a:rPr>
              <a:t> </a:t>
            </a:r>
            <a:r>
              <a:rPr b="1" lang="ru-RU" sz="1800" spc="-1" strike="noStrike" u="sng">
                <a:solidFill>
                  <a:srgbClr val="000000"/>
                </a:solidFill>
                <a:uFillTx/>
                <a:latin typeface="Arial Black"/>
              </a:rPr>
              <a:t>Четвертый маршрут </a:t>
            </a:r>
            <a:r>
              <a:rPr b="1" lang="ru-RU" sz="1800" spc="-1" strike="noStrike">
                <a:solidFill>
                  <a:srgbClr val="000000"/>
                </a:solidFill>
                <a:latin typeface="Arial Black"/>
              </a:rPr>
              <a:t>– зоны кормушек для птиц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Рисунок 6" descr=""/>
          <p:cNvPicPr/>
          <p:nvPr/>
        </p:nvPicPr>
        <p:blipFill>
          <a:blip r:embed="rId1">
            <a:lum bright="-10000"/>
          </a:blip>
          <a:srcRect l="0" t="0" r="20975" b="0"/>
          <a:stretch/>
        </p:blipFill>
        <p:spPr>
          <a:xfrm>
            <a:off x="6516360" y="1628640"/>
            <a:ext cx="2232000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" name="CustomShape 2"/>
          <p:cNvSpPr/>
          <p:nvPr/>
        </p:nvSpPr>
        <p:spPr>
          <a:xfrm>
            <a:off x="2700360" y="798120"/>
            <a:ext cx="3816000" cy="529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Arial Black"/>
                <a:ea typeface="Times New Roman"/>
              </a:rPr>
              <a:t>Общие рекомендации по работе с детьми на экологической тропинке детского сада:</a:t>
            </a:r>
            <a:endParaRPr b="0" lang="ru-RU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 </a:t>
            </a: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- Использовать прогулки для общения детей с природой ближайшего окружения и оздоровления детей на свежем воздухе.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 </a:t>
            </a: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- Использовать наблюдения за живой природой для развития сенсорных качеств каждого ребенка.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 </a:t>
            </a: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- Познакомить с разными объектами живой природы и показать их взаимосвязь с окружающим миром.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 </a:t>
            </a: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- Сделать общение ребенка с природой безопасным для ребенка и самой природы.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 </a:t>
            </a: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- Формировать чувства близости к природе и сопереживанию всему живому, заботы и бережного отношения к природе.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 </a:t>
            </a: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- Формировать умение передавать свои впечатления от общения с природой в рисунках, поделках, рассказах и других творческих работах.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 </a:t>
            </a:r>
            <a:r>
              <a:rPr b="1" lang="ru-RU" sz="1200" spc="-1" strike="noStrike">
                <a:solidFill>
                  <a:srgbClr val="000000"/>
                </a:solidFill>
                <a:latin typeface="Georgia"/>
                <a:ea typeface="Times New Roman"/>
              </a:rPr>
              <a:t>- Проводить на тропинке наблюдения в разные времена года, игры, экскурсии, исследования, театрализованные занятия и другие виды деятельности.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297" name="Picture 2" descr=""/>
          <p:cNvPicPr/>
          <p:nvPr/>
        </p:nvPicPr>
        <p:blipFill>
          <a:blip r:embed="rId2"/>
          <a:srcRect l="34647" t="14667" r="31341" b="41138"/>
          <a:stretch/>
        </p:blipFill>
        <p:spPr>
          <a:xfrm>
            <a:off x="251640" y="1989000"/>
            <a:ext cx="2376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3379680" y="4724280"/>
            <a:ext cx="23839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1835640" y="260640"/>
            <a:ext cx="698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grpSp>
        <p:nvGrpSpPr>
          <p:cNvPr id="300" name="Group 3"/>
          <p:cNvGrpSpPr/>
          <p:nvPr/>
        </p:nvGrpSpPr>
        <p:grpSpPr>
          <a:xfrm>
            <a:off x="1259640" y="980640"/>
            <a:ext cx="6452640" cy="5395680"/>
            <a:chOff x="1259640" y="980640"/>
            <a:chExt cx="6452640" cy="5395680"/>
          </a:xfrm>
        </p:grpSpPr>
        <p:sp>
          <p:nvSpPr>
            <p:cNvPr id="301" name="CustomShape 4"/>
            <p:cNvSpPr/>
            <p:nvPr/>
          </p:nvSpPr>
          <p:spPr>
            <a:xfrm>
              <a:off x="3482640" y="2926440"/>
              <a:ext cx="2025000" cy="143712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20160" rIns="20160" tIns="20160" bIns="20160" anchor="ctr"/>
            <a:p>
              <a:pPr algn="ctr">
                <a:lnSpc>
                  <a:spcPct val="90000"/>
                </a:lnSpc>
                <a:spcAft>
                  <a:spcPts val="561"/>
                </a:spcAft>
              </a:pPr>
              <a:r>
                <a:rPr b="1" i="1" lang="ru-RU" sz="1600" spc="-1" strike="noStrike">
                  <a:solidFill>
                    <a:srgbClr val="000000"/>
                  </a:solidFill>
                  <a:latin typeface="Arial Black"/>
                </a:rPr>
                <a:t>Работа с родителями и детьми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302" name="CustomShape 5"/>
            <p:cNvSpPr/>
            <p:nvPr/>
          </p:nvSpPr>
          <p:spPr>
            <a:xfrm rot="16006800">
              <a:off x="4305960" y="2435400"/>
              <a:ext cx="270000" cy="4885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33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3" name="CustomShape 6"/>
            <p:cNvSpPr/>
            <p:nvPr/>
          </p:nvSpPr>
          <p:spPr>
            <a:xfrm>
              <a:off x="3448440" y="980640"/>
              <a:ext cx="1874520" cy="143712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5120" rIns="15120" tIns="15120" bIns="15120" anchor="ctr"/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>
                  <a:solidFill>
                    <a:srgbClr val="000000"/>
                  </a:solidFill>
                  <a:latin typeface="Arial Black"/>
                </a:rPr>
                <a:t>Привлечение родителей к пополнению развивающей среды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04" name="CustomShape 7"/>
            <p:cNvSpPr/>
            <p:nvPr/>
          </p:nvSpPr>
          <p:spPr>
            <a:xfrm rot="19642200">
              <a:off x="5320080" y="2786760"/>
              <a:ext cx="268200" cy="4885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33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" name="CustomShape 8"/>
            <p:cNvSpPr/>
            <p:nvPr/>
          </p:nvSpPr>
          <p:spPr>
            <a:xfrm>
              <a:off x="5436000" y="1700640"/>
              <a:ext cx="1946160" cy="143712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5120" rIns="15120" tIns="15120" bIns="15120" anchor="ctr"/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>
                  <a:solidFill>
                    <a:srgbClr val="000000"/>
                  </a:solidFill>
                  <a:latin typeface="Arial Black"/>
                </a:rPr>
                <a:t>стендовая информация родителям ,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06" name="CustomShape 9"/>
            <p:cNvSpPr/>
            <p:nvPr/>
          </p:nvSpPr>
          <p:spPr>
            <a:xfrm rot="1645200">
              <a:off x="5378040" y="3912480"/>
              <a:ext cx="208440" cy="4885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33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CustomShape 10"/>
            <p:cNvSpPr/>
            <p:nvPr/>
          </p:nvSpPr>
          <p:spPr>
            <a:xfrm>
              <a:off x="5436000" y="3933000"/>
              <a:ext cx="2276280" cy="158040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5120" rIns="15120" tIns="15120" bIns="15120" anchor="ctr"/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>
                  <a:solidFill>
                    <a:srgbClr val="000000"/>
                  </a:solidFill>
                  <a:latin typeface="Arial Black"/>
                </a:rPr>
                <a:t>консультации с родителями («Игры с водой», «Круговорот воды в природе»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08" name="CustomShape 11"/>
            <p:cNvSpPr/>
            <p:nvPr/>
          </p:nvSpPr>
          <p:spPr>
            <a:xfrm rot="5400000">
              <a:off x="4343040" y="4398120"/>
              <a:ext cx="304560" cy="4885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33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CustomShape 12"/>
            <p:cNvSpPr/>
            <p:nvPr/>
          </p:nvSpPr>
          <p:spPr>
            <a:xfrm>
              <a:off x="3420000" y="4939200"/>
              <a:ext cx="2150640" cy="143712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5120" rIns="15120" tIns="15120" bIns="15120" anchor="ctr"/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>
                  <a:solidFill>
                    <a:srgbClr val="000000"/>
                  </a:solidFill>
                  <a:latin typeface="Arial Black"/>
                </a:rPr>
                <a:t>Домашние задания, </a:t>
              </a:r>
              <a:r>
                <a:rPr b="1" i="1" lang="ru-RU" sz="1200" spc="-1" strike="noStrike">
                  <a:solidFill>
                    <a:srgbClr val="000000"/>
                  </a:solidFill>
                  <a:latin typeface="Arial Black"/>
                </a:rPr>
                <a:t>уборка уголка природы от мусора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10" name="CustomShape 13"/>
            <p:cNvSpPr/>
            <p:nvPr/>
          </p:nvSpPr>
          <p:spPr>
            <a:xfrm rot="9219600">
              <a:off x="3279600" y="3930480"/>
              <a:ext cx="291600" cy="4885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33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CustomShape 14"/>
            <p:cNvSpPr/>
            <p:nvPr/>
          </p:nvSpPr>
          <p:spPr>
            <a:xfrm>
              <a:off x="1259640" y="4005000"/>
              <a:ext cx="2113920" cy="143712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5120" rIns="15120" tIns="15120" bIns="15120" anchor="ctr"/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>
                  <a:solidFill>
                    <a:srgbClr val="000000"/>
                  </a:solidFill>
                  <a:latin typeface="Arial Black"/>
                </a:rPr>
                <a:t>Родительские собрания</a:t>
              </a:r>
              <a:endParaRPr b="0" lang="ru-RU" sz="1200" spc="-1" strike="noStrike">
                <a:latin typeface="Arial"/>
              </a:endParaRPr>
            </a:p>
          </p:txBody>
        </p:sp>
        <p:sp>
          <p:nvSpPr>
            <p:cNvPr id="312" name="CustomShape 15"/>
            <p:cNvSpPr/>
            <p:nvPr/>
          </p:nvSpPr>
          <p:spPr>
            <a:xfrm rot="12631800">
              <a:off x="3391200" y="2824200"/>
              <a:ext cx="252360" cy="48852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33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3" name="CustomShape 16"/>
            <p:cNvSpPr/>
            <p:nvPr/>
          </p:nvSpPr>
          <p:spPr>
            <a:xfrm>
              <a:off x="1554840" y="1772640"/>
              <a:ext cx="1968840" cy="1437120"/>
            </a:xfrm>
            <a:prstGeom prst="ellipse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5120" rIns="15120" tIns="15120" bIns="15120" anchor="ctr"/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b="1" lang="ru-RU" sz="1200" spc="-1" strike="noStrike">
                  <a:solidFill>
                    <a:srgbClr val="000000"/>
                  </a:solidFill>
                  <a:latin typeface="Arial Black"/>
                </a:rPr>
                <a:t>анкетирование родителей</a:t>
              </a:r>
              <a:endParaRPr b="0" lang="ru-RU" sz="1200" spc="-1" strike="noStrike">
                <a:latin typeface="Arial"/>
              </a:endParaRPr>
            </a:p>
          </p:txBody>
        </p:sp>
      </p:grpSp>
      <p:grpSp>
        <p:nvGrpSpPr>
          <p:cNvPr id="314" name="Group 17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Рисунок 6" descr=""/>
          <p:cNvPicPr/>
          <p:nvPr/>
        </p:nvPicPr>
        <p:blipFill>
          <a:blip r:embed="rId1"/>
          <a:srcRect l="0" t="0" r="20975" b="0"/>
          <a:stretch/>
        </p:blipFill>
        <p:spPr>
          <a:xfrm>
            <a:off x="467640" y="1124640"/>
            <a:ext cx="2736000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6" name="Рисунок 7" descr=""/>
          <p:cNvPicPr/>
          <p:nvPr/>
        </p:nvPicPr>
        <p:blipFill>
          <a:blip r:embed="rId2"/>
          <a:stretch/>
        </p:blipFill>
        <p:spPr>
          <a:xfrm>
            <a:off x="4428000" y="3573000"/>
            <a:ext cx="4248000" cy="293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" name="CustomShape 1"/>
          <p:cNvSpPr/>
          <p:nvPr/>
        </p:nvSpPr>
        <p:spPr>
          <a:xfrm>
            <a:off x="1835640" y="404640"/>
            <a:ext cx="705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539640" y="4221000"/>
            <a:ext cx="3816000" cy="1871280"/>
          </a:xfrm>
          <a:prstGeom prst="notchedRightArrow">
            <a:avLst>
              <a:gd name="adj1" fmla="val 50000"/>
              <a:gd name="adj2" fmla="val 50945"/>
            </a:avLst>
          </a:prstGeom>
          <a:solidFill>
            <a:srgbClr val="92d050"/>
          </a:solidFill>
          <a:ln>
            <a:solidFill>
              <a:schemeClr val="accent5">
                <a:lumMod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CustomShape 3"/>
          <p:cNvSpPr/>
          <p:nvPr/>
        </p:nvSpPr>
        <p:spPr>
          <a:xfrm>
            <a:off x="971640" y="4724280"/>
            <a:ext cx="30952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Уборка уголка природы от мусора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20" name="CustomShape 4"/>
          <p:cNvSpPr/>
          <p:nvPr/>
        </p:nvSpPr>
        <p:spPr>
          <a:xfrm rot="10800000">
            <a:off x="7956720" y="3068640"/>
            <a:ext cx="3455640" cy="18000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chemeClr val="accent5">
                <a:lumMod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CustomShape 5"/>
          <p:cNvSpPr/>
          <p:nvPr/>
        </p:nvSpPr>
        <p:spPr>
          <a:xfrm>
            <a:off x="4716360" y="1916280"/>
            <a:ext cx="2663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Подарок птицам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Рисунок 7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6012000" y="1268640"/>
            <a:ext cx="249984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3" name="Рисунок 8" descr=""/>
          <p:cNvPicPr/>
          <p:nvPr/>
        </p:nvPicPr>
        <p:blipFill>
          <a:blip r:embed="rId2">
            <a:lum bright="-10000"/>
          </a:blip>
          <a:stretch/>
        </p:blipFill>
        <p:spPr>
          <a:xfrm>
            <a:off x="755640" y="4437000"/>
            <a:ext cx="2715840" cy="205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4" name="CustomShape 1"/>
          <p:cNvSpPr/>
          <p:nvPr/>
        </p:nvSpPr>
        <p:spPr>
          <a:xfrm>
            <a:off x="1907640" y="548640"/>
            <a:ext cx="705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 flipV="1">
            <a:off x="3132000" y="2421000"/>
            <a:ext cx="3528720" cy="252072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rgbClr val="92d050"/>
          </a:solidFill>
          <a:ln>
            <a:solidFill>
              <a:schemeClr val="accent5">
                <a:lumMod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3"/>
          <p:cNvSpPr/>
          <p:nvPr/>
        </p:nvSpPr>
        <p:spPr>
          <a:xfrm>
            <a:off x="3203640" y="3141720"/>
            <a:ext cx="309672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Фотовыставка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«Природа просит помощи»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27" name="Picture 9" descr=""/>
          <p:cNvPicPr/>
          <p:nvPr/>
        </p:nvPicPr>
        <p:blipFill>
          <a:blip r:embed="rId3">
            <a:lum bright="-10000"/>
          </a:blip>
          <a:stretch/>
        </p:blipFill>
        <p:spPr>
          <a:xfrm>
            <a:off x="395640" y="1628640"/>
            <a:ext cx="2880000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8" name="Picture 10" descr=""/>
          <p:cNvPicPr/>
          <p:nvPr/>
        </p:nvPicPr>
        <p:blipFill>
          <a:blip r:embed="rId4">
            <a:lum bright="-10000"/>
          </a:blip>
          <a:stretch/>
        </p:blipFill>
        <p:spPr>
          <a:xfrm>
            <a:off x="5796000" y="4509000"/>
            <a:ext cx="3099240" cy="200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1835640" y="116640"/>
            <a:ext cx="7200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600" spc="49" strike="noStrike">
                <a:solidFill>
                  <a:srgbClr val="1717b5"/>
                </a:solidFill>
                <a:latin typeface="Arial Black"/>
              </a:rPr>
              <a:t>АКЦИЯ «Помоги природе»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330" name="Picture 2" descr=""/>
          <p:cNvPicPr/>
          <p:nvPr/>
        </p:nvPicPr>
        <p:blipFill>
          <a:blip r:embed="rId1"/>
          <a:stretch/>
        </p:blipFill>
        <p:spPr>
          <a:xfrm>
            <a:off x="4151160" y="1743840"/>
            <a:ext cx="4499640" cy="373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1" name="Picture 4" descr=""/>
          <p:cNvPicPr/>
          <p:nvPr/>
        </p:nvPicPr>
        <p:blipFill>
          <a:blip r:embed="rId2"/>
          <a:stretch/>
        </p:blipFill>
        <p:spPr>
          <a:xfrm>
            <a:off x="827640" y="908640"/>
            <a:ext cx="3240000" cy="227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2" name="Picture 5" descr=""/>
          <p:cNvPicPr/>
          <p:nvPr/>
        </p:nvPicPr>
        <p:blipFill>
          <a:blip r:embed="rId3"/>
          <a:stretch/>
        </p:blipFill>
        <p:spPr>
          <a:xfrm>
            <a:off x="335880" y="3719160"/>
            <a:ext cx="3563640" cy="249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3" name="CustomShape 2"/>
          <p:cNvSpPr/>
          <p:nvPr/>
        </p:nvSpPr>
        <p:spPr>
          <a:xfrm>
            <a:off x="3419640" y="692280"/>
            <a:ext cx="54734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2060"/>
                </a:solidFill>
                <a:latin typeface="Arial Black"/>
              </a:rPr>
              <a:t>Деятельность по оказанию помощи природе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4" descr=""/>
          <p:cNvPicPr/>
          <p:nvPr/>
        </p:nvPicPr>
        <p:blipFill>
          <a:blip r:embed="rId1"/>
          <a:srcRect l="13774" t="15354" r="3539" b="32152"/>
          <a:stretch/>
        </p:blipFill>
        <p:spPr>
          <a:xfrm>
            <a:off x="1619640" y="4121640"/>
            <a:ext cx="590436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5" name="Picture 2" descr=""/>
          <p:cNvPicPr/>
          <p:nvPr/>
        </p:nvPicPr>
        <p:blipFill>
          <a:blip r:embed="rId2"/>
          <a:srcRect l="11416" t="11152" r="17717" b="16403"/>
          <a:stretch/>
        </p:blipFill>
        <p:spPr>
          <a:xfrm>
            <a:off x="251640" y="1484640"/>
            <a:ext cx="2952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6" name="Picture 3" descr=""/>
          <p:cNvPicPr/>
          <p:nvPr/>
        </p:nvPicPr>
        <p:blipFill>
          <a:blip r:embed="rId3"/>
          <a:srcRect l="19293" t="8003" r="19293" b="0"/>
          <a:stretch/>
        </p:blipFill>
        <p:spPr>
          <a:xfrm>
            <a:off x="6804360" y="1412640"/>
            <a:ext cx="2088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" name="Picture 5" descr=""/>
          <p:cNvPicPr/>
          <p:nvPr/>
        </p:nvPicPr>
        <p:blipFill>
          <a:blip r:embed="rId4"/>
          <a:srcRect l="23227" t="0" r="18503" b="0"/>
          <a:stretch/>
        </p:blipFill>
        <p:spPr>
          <a:xfrm>
            <a:off x="3636000" y="1484640"/>
            <a:ext cx="2592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" name="CustomShape 1"/>
          <p:cNvSpPr/>
          <p:nvPr/>
        </p:nvSpPr>
        <p:spPr>
          <a:xfrm>
            <a:off x="2411640" y="260640"/>
            <a:ext cx="5760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600" spc="49" strike="noStrike">
                <a:solidFill>
                  <a:srgbClr val="1717b5"/>
                </a:solidFill>
                <a:latin typeface="Arial Black"/>
              </a:rPr>
              <a:t>Поделки из мусора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2123640" y="548640"/>
            <a:ext cx="6840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468360" y="1557360"/>
            <a:ext cx="3742920" cy="118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49" strike="noStrike">
                <a:solidFill>
                  <a:srgbClr val="ff0000"/>
                </a:solidFill>
                <a:latin typeface="Arial Black"/>
              </a:rPr>
              <a:t>Конкурс на лучший рисунок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49" strike="noStrike">
                <a:solidFill>
                  <a:srgbClr val="ff0000"/>
                </a:solidFill>
                <a:latin typeface="Arial Black"/>
              </a:rPr>
              <a:t>«Мир вокруг нас»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41" name="Picture 7" descr=""/>
          <p:cNvPicPr/>
          <p:nvPr/>
        </p:nvPicPr>
        <p:blipFill>
          <a:blip r:embed="rId1"/>
          <a:stretch/>
        </p:blipFill>
        <p:spPr>
          <a:xfrm>
            <a:off x="4140000" y="1412640"/>
            <a:ext cx="4608000" cy="364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2" name="Picture 10" descr=""/>
          <p:cNvPicPr/>
          <p:nvPr/>
        </p:nvPicPr>
        <p:blipFill>
          <a:blip r:embed="rId2"/>
          <a:srcRect l="33464" t="18495" r="0" b="0"/>
          <a:stretch/>
        </p:blipFill>
        <p:spPr>
          <a:xfrm>
            <a:off x="395640" y="3270240"/>
            <a:ext cx="3232800" cy="2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1835640" y="332640"/>
            <a:ext cx="698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2060"/>
                </a:solidFill>
                <a:latin typeface="Arial Black"/>
              </a:rPr>
              <a:t>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344" name="Picture 6" descr=""/>
          <p:cNvPicPr/>
          <p:nvPr/>
        </p:nvPicPr>
        <p:blipFill>
          <a:blip r:embed="rId1"/>
          <a:srcRect l="0" t="19513" r="0" b="0"/>
          <a:stretch/>
        </p:blipFill>
        <p:spPr>
          <a:xfrm>
            <a:off x="2411640" y="3717000"/>
            <a:ext cx="4320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5" name="Picture 7" descr=""/>
          <p:cNvPicPr/>
          <p:nvPr/>
        </p:nvPicPr>
        <p:blipFill>
          <a:blip r:embed="rId2"/>
          <a:stretch/>
        </p:blipFill>
        <p:spPr>
          <a:xfrm>
            <a:off x="395640" y="1412640"/>
            <a:ext cx="1752120" cy="219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6" name="Picture 8" descr=""/>
          <p:cNvPicPr/>
          <p:nvPr/>
        </p:nvPicPr>
        <p:blipFill>
          <a:blip r:embed="rId3"/>
          <a:stretch/>
        </p:blipFill>
        <p:spPr>
          <a:xfrm>
            <a:off x="7092360" y="3933000"/>
            <a:ext cx="1647360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7" name="Picture 10" descr=""/>
          <p:cNvPicPr/>
          <p:nvPr/>
        </p:nvPicPr>
        <p:blipFill>
          <a:blip r:embed="rId4"/>
          <a:srcRect l="13184" t="0" r="12085" b="0"/>
          <a:stretch/>
        </p:blipFill>
        <p:spPr>
          <a:xfrm>
            <a:off x="323640" y="3861000"/>
            <a:ext cx="1728000" cy="234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" name="Picture 11" descr=""/>
          <p:cNvPicPr/>
          <p:nvPr/>
        </p:nvPicPr>
        <p:blipFill>
          <a:blip r:embed="rId5"/>
          <a:srcRect l="25593" t="26905" r="18385" b="5901"/>
          <a:stretch/>
        </p:blipFill>
        <p:spPr>
          <a:xfrm>
            <a:off x="2699640" y="836640"/>
            <a:ext cx="3168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9" name="Picture 9" descr=""/>
          <p:cNvPicPr/>
          <p:nvPr/>
        </p:nvPicPr>
        <p:blipFill>
          <a:blip r:embed="rId6"/>
          <a:srcRect l="46071" t="21526" r="20079" b="59459"/>
          <a:stretch/>
        </p:blipFill>
        <p:spPr>
          <a:xfrm>
            <a:off x="6660360" y="1052640"/>
            <a:ext cx="2483280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0" name="CustomShape 2"/>
          <p:cNvSpPr/>
          <p:nvPr/>
        </p:nvSpPr>
        <p:spPr>
          <a:xfrm>
            <a:off x="2195640" y="2997000"/>
            <a:ext cx="48963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2000" spc="49" strike="noStrike">
                <a:solidFill>
                  <a:srgbClr val="c00000"/>
                </a:solidFill>
                <a:latin typeface="Arial Black"/>
              </a:rPr>
              <a:t>Составление гербария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pc="49" strike="noStrike">
                <a:solidFill>
                  <a:srgbClr val="c00000"/>
                </a:solidFill>
                <a:latin typeface="Arial Black"/>
              </a:rPr>
              <a:t>«Наши лечебные растения»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826920" y="1268280"/>
            <a:ext cx="7800480" cy="571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br/>
            <a:br/>
            <a:r>
              <a:rPr b="1" i="1" lang="ru-RU" sz="2400" spc="-1" strike="noStrike">
                <a:solidFill>
                  <a:srgbClr val="000000"/>
                </a:solidFill>
                <a:latin typeface="Arial"/>
              </a:rPr>
              <a:t>Диагностирование уровня экологического развития дошкольников с заполнением диагностических карт.                                                                 (младшая и средняя подгруппа)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3857760" y="4857840"/>
            <a:ext cx="18396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3"/>
          <p:cNvSpPr/>
          <p:nvPr/>
        </p:nvSpPr>
        <p:spPr>
          <a:xfrm>
            <a:off x="3857760" y="4500720"/>
            <a:ext cx="18396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4"/>
          <p:cNvSpPr/>
          <p:nvPr/>
        </p:nvSpPr>
        <p:spPr>
          <a:xfrm>
            <a:off x="1691640" y="548640"/>
            <a:ext cx="734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49" strike="noStrike">
                <a:solidFill>
                  <a:srgbClr val="c00000"/>
                </a:solidFill>
                <a:latin typeface="Arial Black"/>
              </a:rPr>
              <a:t>III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55" name="CustomShape 5"/>
          <p:cNvSpPr/>
          <p:nvPr/>
        </p:nvSpPr>
        <p:spPr>
          <a:xfrm>
            <a:off x="108000" y="5805360"/>
            <a:ext cx="87847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Georgia"/>
              </a:rPr>
              <a:t>Уровень усвоения экологической грамотности воспитанниками детского сада «УЛЫБКА» составляет 78%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 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4660920" y="3162240"/>
            <a:ext cx="4241880" cy="2997360"/>
          </a:xfrm>
          <a:prstGeom prst="rect">
            <a:avLst/>
          </a:prstGeom>
          <a:ln>
            <a:noFill/>
          </a:ln>
        </p:spPr>
      </p:pic>
      <p:pic>
        <p:nvPicPr>
          <p:cNvPr id="357" name="" descr=""/>
          <p:cNvPicPr/>
          <p:nvPr/>
        </p:nvPicPr>
        <p:blipFill>
          <a:blip r:embed="rId2"/>
          <a:stretch/>
        </p:blipFill>
        <p:spPr>
          <a:xfrm>
            <a:off x="50760" y="2654280"/>
            <a:ext cx="4559400" cy="369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468360" y="1268280"/>
            <a:ext cx="8206920" cy="1655280"/>
          </a:xfrm>
          <a:prstGeom prst="flowChartTerminator">
            <a:avLst/>
          </a:prstGeom>
          <a:solidFill>
            <a:srgbClr val="a6d86e"/>
          </a:solidFill>
          <a:ln>
            <a:solidFill>
              <a:srgbClr val="00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9" name="TextShape 2"/>
          <p:cNvSpPr txBox="1"/>
          <p:nvPr/>
        </p:nvSpPr>
        <p:spPr>
          <a:xfrm>
            <a:off x="785880" y="1285920"/>
            <a:ext cx="7800480" cy="571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br/>
            <a:br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1619640" y="476640"/>
            <a:ext cx="734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c00000"/>
                </a:solidFill>
                <a:latin typeface="Arial Black"/>
              </a:rPr>
              <a:t>III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61" name="CustomShape 4"/>
          <p:cNvSpPr/>
          <p:nvPr/>
        </p:nvSpPr>
        <p:spPr>
          <a:xfrm>
            <a:off x="1331640" y="1268640"/>
            <a:ext cx="75603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03030"/>
                </a:solidFill>
                <a:latin typeface="Georgia"/>
              </a:rPr>
              <a:t>В дошкольном возрасте преобладает наглядно – действенное и наглядно образное мышление, а не словесно – логическое, поэтому для детей гораздо полезнее увидеть реальность, чем услышать словесный рассказ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2" name="CustomShape 5"/>
          <p:cNvSpPr/>
          <p:nvPr/>
        </p:nvSpPr>
        <p:spPr>
          <a:xfrm>
            <a:off x="5076720" y="2924280"/>
            <a:ext cx="388728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Georgia"/>
              </a:rPr>
              <a:t>Если взрослый проявляет неподдельный интерес, увлеченность, энтузиазм, то и дети следуют его примеру. В ходе проектной деятельности необходимо задействовать максимальное количество анализаторов (не только увидеть и услышать, но и ощупать, попробовать. если это возможно на вкус, понюхать).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127080" y="3086280"/>
            <a:ext cx="4699080" cy="340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268360" y="2276640"/>
            <a:ext cx="6549840" cy="936360"/>
          </a:xfrm>
          <a:prstGeom prst="flowChartDecision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2268360" y="189000"/>
            <a:ext cx="6479640" cy="972720"/>
          </a:xfrm>
          <a:prstGeom prst="flowChartDecision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928800" y="1071720"/>
            <a:ext cx="750060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Georgia"/>
              </a:rPr>
              <a:t>Формирование у детей дошкольного возраста любви и бережного отношения к природе на занятиях и в повседневной жизни.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70" name="TextShape 4"/>
          <p:cNvSpPr txBox="1"/>
          <p:nvPr/>
        </p:nvSpPr>
        <p:spPr>
          <a:xfrm>
            <a:off x="357120" y="3143160"/>
            <a:ext cx="8229240" cy="3571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4000"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6600"/>
              </a:buClr>
              <a:buFont typeface="Arial"/>
              <a:buChar char="•"/>
            </a:pPr>
            <a:r>
              <a:rPr b="1" lang="ru-RU" sz="2000" spc="-1" strike="noStrike">
                <a:solidFill>
                  <a:srgbClr val="006600"/>
                </a:solidFill>
                <a:latin typeface="Arial Black"/>
              </a:rPr>
              <a:t>Научить</a:t>
            </a:r>
            <a:r>
              <a:rPr b="1" i="1" lang="ru-RU" sz="20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детей вести наблюдение за объектами живой и неживой природы.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6600"/>
              </a:buClr>
              <a:buFont typeface="Arial"/>
              <a:buChar char="•"/>
            </a:pPr>
            <a:r>
              <a:rPr b="1" lang="ru-RU" sz="2000" spc="-1" strike="noStrike">
                <a:solidFill>
                  <a:srgbClr val="006600"/>
                </a:solidFill>
                <a:latin typeface="Arial Black"/>
              </a:rPr>
              <a:t>Научить </a:t>
            </a:r>
            <a:r>
              <a:rPr b="1" i="1" lang="ru-RU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проводить простейшие опыты с природными объектами, используя правила безопасности.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6600"/>
              </a:buClr>
              <a:buFont typeface="Arial"/>
              <a:buChar char="•"/>
            </a:pPr>
            <a:r>
              <a:rPr b="1" lang="ru-RU" sz="2000" spc="-1" strike="noStrike">
                <a:solidFill>
                  <a:srgbClr val="006600"/>
                </a:solidFill>
                <a:latin typeface="Arial Black"/>
              </a:rPr>
              <a:t>Способствовать</a:t>
            </a:r>
            <a:r>
              <a:rPr b="1" i="1" lang="ru-RU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расширению и углублению представлений детей о природе.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6600"/>
              </a:buClr>
              <a:buFont typeface="Arial"/>
              <a:buChar char="•"/>
            </a:pPr>
            <a:r>
              <a:rPr b="1" lang="ru-RU" sz="2000" spc="-1" strike="noStrike">
                <a:solidFill>
                  <a:srgbClr val="006600"/>
                </a:solidFill>
                <a:latin typeface="Arial Black"/>
              </a:rPr>
              <a:t>Развивать </a:t>
            </a:r>
            <a:r>
              <a:rPr b="1" i="1" lang="ru-RU" sz="2000" spc="-1" strike="noStrike">
                <a:solidFill>
                  <a:srgbClr val="00b050"/>
                </a:solidFill>
                <a:latin typeface="Arial"/>
              </a:rPr>
              <a:t> </a:t>
            </a: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умение делать выводы, устанавливая причинно-следственные связи между объектами природы.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6600"/>
              </a:buClr>
              <a:buFont typeface="Arial"/>
              <a:buChar char="•"/>
            </a:pPr>
            <a:r>
              <a:rPr b="1" lang="ru-RU" sz="2000" spc="-1" strike="noStrike">
                <a:solidFill>
                  <a:srgbClr val="006600"/>
                </a:solidFill>
                <a:latin typeface="Arial Black"/>
              </a:rPr>
              <a:t>Воспитывать </a:t>
            </a: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чувство сопереживания и желания помочь нуждающимся объектам природы: растениям, насекомым, животным, птицам, человеку.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3679920" y="404640"/>
            <a:ext cx="31240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 spc="49" strike="noStrike">
                <a:solidFill>
                  <a:srgbClr val="006600"/>
                </a:solidFill>
                <a:latin typeface="Arial Black"/>
              </a:rPr>
              <a:t>Цель проекта: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2" name="CustomShape 6"/>
          <p:cNvSpPr/>
          <p:nvPr/>
        </p:nvSpPr>
        <p:spPr>
          <a:xfrm>
            <a:off x="3996000" y="2421000"/>
            <a:ext cx="31874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49" strike="noStrike">
                <a:solidFill>
                  <a:srgbClr val="006600"/>
                </a:solidFill>
                <a:latin typeface="Arial Black"/>
              </a:rPr>
              <a:t>Задачи: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395280" y="836640"/>
            <a:ext cx="8497440" cy="1079280"/>
          </a:xfrm>
          <a:prstGeom prst="flowChartTerminator">
            <a:avLst/>
          </a:prstGeom>
          <a:solidFill>
            <a:srgbClr val="a6d86e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TextShape 2"/>
          <p:cNvSpPr txBox="1"/>
          <p:nvPr/>
        </p:nvSpPr>
        <p:spPr>
          <a:xfrm>
            <a:off x="1691640" y="260640"/>
            <a:ext cx="6994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c00000"/>
                </a:solidFill>
                <a:latin typeface="Arial Black"/>
              </a:rPr>
              <a:t>III этап реализации проекта:</a:t>
            </a:r>
            <a:br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TextShape 3"/>
          <p:cNvSpPr txBox="1"/>
          <p:nvPr/>
        </p:nvSpPr>
        <p:spPr>
          <a:xfrm>
            <a:off x="457200" y="907920"/>
            <a:ext cx="8229240" cy="2808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 algn="ctr">
              <a:lnSpc>
                <a:spcPct val="100000"/>
              </a:lnSpc>
              <a:spcBef>
                <a:spcPts val="320"/>
              </a:spcBef>
            </a:pPr>
            <a:r>
              <a:rPr b="1" lang="ru-RU" sz="1600" spc="-1" strike="noStrike">
                <a:solidFill>
                  <a:srgbClr val="000000"/>
                </a:solidFill>
                <a:latin typeface="Arial Black"/>
              </a:rPr>
              <a:t>Результаты анкетирования родителей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 algn="ctr">
              <a:lnSpc>
                <a:spcPct val="100000"/>
              </a:lnSpc>
              <a:spcBef>
                <a:spcPts val="320"/>
              </a:spcBef>
            </a:pPr>
            <a:r>
              <a:rPr b="1" lang="ru-RU" sz="1600" spc="-1" strike="noStrike">
                <a:solidFill>
                  <a:srgbClr val="000000"/>
                </a:solidFill>
                <a:latin typeface="Arial Black"/>
              </a:rPr>
              <a:t>Оценка работы ДОУ родителями  по проектной деятельности «Интерес к природе как средство экологического воспитания»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Picture 6" descr=""/>
          <p:cNvPicPr/>
          <p:nvPr/>
        </p:nvPicPr>
        <p:blipFill>
          <a:blip r:embed="rId1"/>
          <a:stretch/>
        </p:blipFill>
        <p:spPr>
          <a:xfrm>
            <a:off x="395280" y="2133720"/>
            <a:ext cx="2576160" cy="4003200"/>
          </a:xfrm>
          <a:prstGeom prst="rect">
            <a:avLst/>
          </a:prstGeom>
          <a:ln>
            <a:noFill/>
          </a:ln>
        </p:spPr>
      </p:pic>
      <p:pic>
        <p:nvPicPr>
          <p:cNvPr id="368" name="Picture 7" descr=""/>
          <p:cNvPicPr/>
          <p:nvPr/>
        </p:nvPicPr>
        <p:blipFill>
          <a:blip r:embed="rId2"/>
          <a:srcRect l="6597" t="0" r="0" b="5898"/>
          <a:stretch/>
        </p:blipFill>
        <p:spPr>
          <a:xfrm>
            <a:off x="6084720" y="2133720"/>
            <a:ext cx="2734920" cy="4032000"/>
          </a:xfrm>
          <a:prstGeom prst="rect">
            <a:avLst/>
          </a:prstGeom>
          <a:ln>
            <a:noFill/>
          </a:ln>
        </p:spPr>
      </p:pic>
      <p:pic>
        <p:nvPicPr>
          <p:cNvPr id="369" name="" descr=""/>
          <p:cNvPicPr/>
          <p:nvPr/>
        </p:nvPicPr>
        <p:blipFill>
          <a:blip r:embed="rId3"/>
          <a:stretch/>
        </p:blipFill>
        <p:spPr>
          <a:xfrm>
            <a:off x="2552760" y="2489040"/>
            <a:ext cx="3517920" cy="369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428760" y="1500120"/>
            <a:ext cx="8229240" cy="5125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1" i="1" lang="ru-RU" sz="2400" spc="-1" strike="noStrike">
                <a:solidFill>
                  <a:srgbClr val="000000"/>
                </a:solidFill>
                <a:latin typeface="Georgia"/>
              </a:rPr>
              <a:t>    </a:t>
            </a:r>
            <a:r>
              <a:rPr b="1" i="1" lang="ru-RU" sz="2400" spc="-1" strike="noStrike">
                <a:solidFill>
                  <a:srgbClr val="000000"/>
                </a:solidFill>
                <a:latin typeface="Georgia"/>
              </a:rPr>
              <a:t>В результате реализации проекта удалось выяснить, что гипотеза подтвердилась. Работа по экологическому воспитанию дошкольников способствовала повышению уровня экологической культуры у детей, их осознанному и правильному отношению к объектам и явлениям природы, практическим действиям по охране её.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2627640" y="548640"/>
            <a:ext cx="374400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c00000"/>
                </a:solidFill>
                <a:latin typeface="Georgia"/>
              </a:rPr>
              <a:t>Вывод: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2160" y="91440"/>
            <a:ext cx="223920" cy="27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 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250920" y="836640"/>
            <a:ext cx="8281800" cy="5184360"/>
          </a:xfrm>
          <a:prstGeom prst="cloud">
            <a:avLst/>
          </a:prstGeom>
          <a:ln>
            <a:solidFill>
              <a:srgbClr val="2f2f98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 Black"/>
              </a:rPr>
              <a:t>консультации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«Интерес к природе родного края как средство экологического воспитания дошкольников» - Порядина И.Н., «Ознакомление дошкольников с природой родного края» - Порядина И.Н., «Экспериментирование – это интересно» - Порядина И.Н.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 Black"/>
              </a:rPr>
              <a:t>открытые занятия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«Путешествие капельки» - Порядина И.Н.,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«Что нам расскажет дерево?» - Порядина И.Н.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 Black"/>
              </a:rPr>
              <a:t>Выступления с опытом работы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«Зеленый огород» - Порядина И.Н., «Любопытный кролик» - Порядина И.Н.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4" name="CustomShape 2"/>
          <p:cNvSpPr/>
          <p:nvPr/>
        </p:nvSpPr>
        <p:spPr>
          <a:xfrm rot="20395800">
            <a:off x="2344320" y="2784240"/>
            <a:ext cx="3673080" cy="70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5" name="Заголовок 1" descr=""/>
          <p:cNvPicPr/>
          <p:nvPr/>
        </p:nvPicPr>
        <p:blipFill>
          <a:blip r:embed="rId1"/>
          <a:stretch/>
        </p:blipFill>
        <p:spPr>
          <a:xfrm>
            <a:off x="395280" y="0"/>
            <a:ext cx="8600760" cy="90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457200" y="1600200"/>
            <a:ext cx="7991280" cy="5040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ru-RU" sz="2400" spc="-1" strike="noStrike">
                <a:solidFill>
                  <a:srgbClr val="002060"/>
                </a:solidFill>
                <a:latin typeface="Georgia"/>
              </a:rPr>
              <a:t>Проект может быть реализован в любом общеобразовательном учреждении.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ru-RU" sz="2400" spc="-1" strike="noStrike">
                <a:solidFill>
                  <a:srgbClr val="002060"/>
                </a:solidFill>
                <a:latin typeface="Georgia"/>
                <a:ea typeface="Times New Roman"/>
              </a:rPr>
              <a:t>        </a:t>
            </a:r>
            <a:r>
              <a:rPr b="1" lang="ru-RU" sz="2400" spc="-1" strike="noStrike">
                <a:solidFill>
                  <a:srgbClr val="002060"/>
                </a:solidFill>
                <a:latin typeface="Georgia"/>
                <a:ea typeface="Times New Roman"/>
              </a:rPr>
              <a:t>Уверена, проектная деятельность воспитанникам детского сада необходима и возможна.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ru-RU" sz="2400" spc="-1" strike="noStrike">
                <a:solidFill>
                  <a:srgbClr val="002060"/>
                </a:solidFill>
                <a:latin typeface="Georgia"/>
                <a:ea typeface="Times New Roman"/>
              </a:rPr>
              <a:t>        </a:t>
            </a:r>
            <a:r>
              <a:rPr b="1" lang="ru-RU" sz="2400" spc="-1" strike="noStrike">
                <a:solidFill>
                  <a:srgbClr val="002060"/>
                </a:solidFill>
                <a:latin typeface="Georgia"/>
                <a:ea typeface="Times New Roman"/>
              </a:rPr>
              <a:t>Данный проект получил положительные отзывы со стороны коллег.</a:t>
            </a:r>
            <a:r>
              <a:rPr b="1" lang="ru-RU" sz="2400" spc="-1" strike="noStrike">
                <a:solidFill>
                  <a:srgbClr val="002060"/>
                </a:solidFill>
                <a:latin typeface="Georgia"/>
                <a:ea typeface="Times New Roman"/>
              </a:rPr>
              <a:t>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ru-RU" sz="2400" spc="-1" strike="noStrike">
                <a:solidFill>
                  <a:srgbClr val="002060"/>
                </a:solidFill>
                <a:latin typeface="Georgia"/>
                <a:ea typeface="Times New Roman"/>
              </a:rPr>
              <a:t>         </a:t>
            </a:r>
            <a:r>
              <a:rPr b="1" lang="ru-RU" sz="2400" spc="-1" strike="noStrike">
                <a:solidFill>
                  <a:srgbClr val="002060"/>
                </a:solidFill>
                <a:latin typeface="Georgia"/>
                <a:ea typeface="Times New Roman"/>
              </a:rPr>
              <a:t>Считаю, проект не является трудоёмким.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7" name="Заголовок 1" descr=""/>
          <p:cNvPicPr/>
          <p:nvPr/>
        </p:nvPicPr>
        <p:blipFill>
          <a:blip r:embed="rId1"/>
          <a:stretch/>
        </p:blipFill>
        <p:spPr>
          <a:xfrm>
            <a:off x="863640" y="0"/>
            <a:ext cx="8280000" cy="1171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500040" y="3000240"/>
            <a:ext cx="8229240" cy="3499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Материал флоры и фауны Тамбовской области: иллюстрации, макеты, коллекции, гербарии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Парциальные программы по экологическому воспитанию дошкольников: Николаева С.Н. «Экологическое воспитание в детском саду.», Рыжова «Экологическое развитие детей в детском саду.» и другая методическая литература по экологическому развитию дошкольников в ДОУ.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</a:rPr>
              <a:t>Уголок природы в группе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533520" indent="-533160">
              <a:lnSpc>
                <a:spcPct val="80000"/>
              </a:lnSpc>
              <a:spcBef>
                <a:spcPts val="400"/>
              </a:spcBef>
            </a:pPr>
            <a:r>
              <a:rPr b="0" i="1" lang="ru-RU" sz="2000" spc="-1" strike="noStrike" u="sng">
                <a:solidFill>
                  <a:srgbClr val="009999"/>
                </a:solidFill>
                <a:uFillTx/>
                <a:latin typeface="Times New Roman"/>
                <a:hlinkClick r:id="rId1"/>
              </a:rPr>
              <a:t>     </a:t>
            </a:r>
            <a:r>
              <a:rPr b="0" i="1" lang="ru-RU" sz="2000" spc="-1" strike="noStrike" u="sng">
                <a:solidFill>
                  <a:srgbClr val="009999"/>
                </a:solidFill>
                <a:uFillTx/>
                <a:latin typeface="Times New Roman"/>
                <a:hlinkClick r:id="rId2"/>
              </a:rPr>
              <a:t>http://festival.1september.ru/articles/314071/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533520" indent="-533160">
              <a:lnSpc>
                <a:spcPct val="80000"/>
              </a:lnSpc>
              <a:spcBef>
                <a:spcPts val="400"/>
              </a:spcBef>
            </a:pPr>
            <a:r>
              <a:rPr b="0" i="1" lang="ru-RU" sz="2000" spc="-1" strike="noStrike" u="sng">
                <a:solidFill>
                  <a:srgbClr val="009999"/>
                </a:solidFill>
                <a:uFillTx/>
                <a:latin typeface="Times New Roman"/>
                <a:hlinkClick r:id="rId3"/>
              </a:rPr>
              <a:t>    </a:t>
            </a:r>
            <a:r>
              <a:rPr b="0" i="1" lang="ru-RU" sz="2000" spc="-1" strike="noStrike" u="sng">
                <a:solidFill>
                  <a:srgbClr val="009999"/>
                </a:solidFill>
                <a:uFillTx/>
                <a:latin typeface="Times New Roman"/>
                <a:hlinkClick r:id="rId4"/>
              </a:rPr>
              <a:t>http://mou114.omsk.edu.ru/master.html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533520" indent="-533160">
              <a:lnSpc>
                <a:spcPct val="80000"/>
              </a:lnSpc>
              <a:spcBef>
                <a:spcPts val="400"/>
              </a:spcBef>
            </a:pPr>
            <a:r>
              <a:rPr b="0" i="1" lang="ru-RU" sz="2000" spc="-1" strike="noStrike" u="sng">
                <a:solidFill>
                  <a:srgbClr val="009999"/>
                </a:solidFill>
                <a:uFillTx/>
                <a:latin typeface="Times New Roman"/>
                <a:hlinkClick r:id="rId5"/>
              </a:rPr>
              <a:t>    </a:t>
            </a:r>
            <a:r>
              <a:rPr b="0" i="1" lang="ru-RU" sz="2000" spc="-1" strike="noStrike" u="sng">
                <a:solidFill>
                  <a:srgbClr val="009999"/>
                </a:solidFill>
                <a:uFillTx/>
                <a:latin typeface="Times New Roman"/>
                <a:hlinkClick r:id="rId6"/>
              </a:rPr>
              <a:t>http://www.luchblagoves.bitrix.iv-edu.ru/docs/izatita%20muhinoi.htm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533520" indent="-533160">
              <a:lnSpc>
                <a:spcPct val="80000"/>
              </a:lnSpc>
              <a:spcBef>
                <a:spcPts val="400"/>
              </a:spcBef>
            </a:pPr>
            <a:r>
              <a:rPr b="0" i="1" lang="ru-RU" sz="2000" spc="-1" strike="noStrike" u="sng">
                <a:solidFill>
                  <a:srgbClr val="009999"/>
                </a:solidFill>
                <a:uFillTx/>
                <a:latin typeface="Times New Roman"/>
                <a:hlinkClick r:id="rId7"/>
              </a:rPr>
              <a:t>    </a:t>
            </a:r>
            <a:r>
              <a:rPr b="0" i="1" lang="ru-RU" sz="2000" spc="-1" strike="noStrike" u="sng">
                <a:solidFill>
                  <a:srgbClr val="009999"/>
                </a:solidFill>
                <a:uFillTx/>
                <a:latin typeface="Times New Roman"/>
                <a:hlinkClick r:id="rId8"/>
              </a:rPr>
              <a:t>http://kupinos.narod.ru/APO4.htm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CustomShape 2"/>
          <p:cNvSpPr/>
          <p:nvPr/>
        </p:nvSpPr>
        <p:spPr>
          <a:xfrm>
            <a:off x="571680" y="1000080"/>
            <a:ext cx="83577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Макеты природных объектов, стенды, фотографии, рисунки, выставки, карта экологической тропинки, скворечник, кормушки, цветник, дидактические экологические игры, комнатные цветы, новые деревца на участке детского сада, экологические газеты.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80" name="CustomShape 3"/>
          <p:cNvSpPr/>
          <p:nvPr/>
        </p:nvSpPr>
        <p:spPr>
          <a:xfrm>
            <a:off x="2051640" y="260640"/>
            <a:ext cx="6048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Arial Black"/>
              </a:rPr>
              <a:t>Продукты проекта: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81" name="CustomShape 4"/>
          <p:cNvSpPr/>
          <p:nvPr/>
        </p:nvSpPr>
        <p:spPr>
          <a:xfrm>
            <a:off x="1187640" y="2421000"/>
            <a:ext cx="7776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Arial Black"/>
              </a:rPr>
              <a:t>Используемые источники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1547640" y="620640"/>
            <a:ext cx="5471640" cy="5184360"/>
          </a:xfrm>
          <a:prstGeom prst="cloud">
            <a:avLst/>
          </a:prstGeom>
          <a:ln>
            <a:solidFill>
              <a:srgbClr val="2f2f98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383" name="CustomShape 2"/>
          <p:cNvSpPr/>
          <p:nvPr/>
        </p:nvSpPr>
        <p:spPr>
          <a:xfrm rot="20395800">
            <a:off x="2341800" y="2169720"/>
            <a:ext cx="3672720" cy="191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fdfd"/>
                </a:solidFill>
                <a:latin typeface="Arial Black"/>
              </a:rPr>
              <a:t>Спасибо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fdfd"/>
                </a:solidFill>
                <a:latin typeface="Arial Black"/>
              </a:rPr>
              <a:t>за внимание!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250920" y="3860640"/>
            <a:ext cx="8550000" cy="1807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 algn="just">
              <a:lnSpc>
                <a:spcPct val="100000"/>
              </a:lnSpc>
              <a:spcBef>
                <a:spcPts val="400"/>
              </a:spcBef>
            </a:pPr>
            <a:r>
              <a:rPr b="1" i="1" lang="ru-RU" sz="20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1" i="1" lang="ru-RU" sz="2000" spc="-1" strike="noStrike">
                <a:solidFill>
                  <a:srgbClr val="000000"/>
                </a:solidFill>
                <a:latin typeface="Georgia"/>
              </a:rPr>
              <a:t>Если применить активные формы и методы воспитательно-образовательного процесса, то это позволит повысить уровень познавательного интереса к экологическим проблемам и развить у детей навыки нравственно - обоснованного поведения в природной и социальной среде.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3132000" y="332640"/>
            <a:ext cx="48927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lang="ru-RU" sz="2800" spc="49" strike="noStrike">
                <a:solidFill>
                  <a:srgbClr val="c00000"/>
                </a:solidFill>
                <a:latin typeface="Arial Black"/>
                <a:ea typeface="Times New Roman"/>
              </a:rPr>
              <a:t>Объект исследования: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1332000" y="765000"/>
            <a:ext cx="7632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 </a:t>
            </a:r>
            <a:r>
              <a:rPr b="1" i="1" lang="ru-RU" sz="1800" spc="-1" strike="noStrike">
                <a:solidFill>
                  <a:srgbClr val="000000"/>
                </a:solidFill>
                <a:latin typeface="Georgia"/>
              </a:rPr>
              <a:t>Система экологического образования дошкольников через бережное отношение к природе.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6" name="CustomShape 4"/>
          <p:cNvSpPr/>
          <p:nvPr/>
        </p:nvSpPr>
        <p:spPr>
          <a:xfrm>
            <a:off x="611640" y="1772640"/>
            <a:ext cx="83527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800" spc="49" strike="noStrike">
                <a:solidFill>
                  <a:srgbClr val="006600"/>
                </a:solidFill>
                <a:latin typeface="Arial"/>
              </a:rPr>
              <a:t> 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7" name="CustomShape 5"/>
          <p:cNvSpPr/>
          <p:nvPr/>
        </p:nvSpPr>
        <p:spPr>
          <a:xfrm>
            <a:off x="1332000" y="1989000"/>
            <a:ext cx="77036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latin typeface="Georgia"/>
              </a:rPr>
              <a:t> </a:t>
            </a:r>
            <a:r>
              <a:rPr b="1" i="1" lang="ru-RU" sz="1800" spc="-1" strike="noStrike">
                <a:solidFill>
                  <a:srgbClr val="000000"/>
                </a:solidFill>
                <a:latin typeface="Georgia"/>
              </a:rPr>
              <a:t>Условия эффективности проявления интереса к природе и её влияние на экологическое образование дошкольников.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8" name="CustomShape 6"/>
          <p:cNvSpPr/>
          <p:nvPr/>
        </p:nvSpPr>
        <p:spPr>
          <a:xfrm>
            <a:off x="2934360" y="1484640"/>
            <a:ext cx="51656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lang="ru-RU" sz="2800" spc="49" strike="noStrike">
                <a:solidFill>
                  <a:srgbClr val="c00000"/>
                </a:solidFill>
                <a:latin typeface="Arial Black"/>
                <a:ea typeface="Times New Roman"/>
              </a:rPr>
              <a:t>Предмет исследования: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79" name="CustomShape 7"/>
          <p:cNvSpPr/>
          <p:nvPr/>
        </p:nvSpPr>
        <p:spPr>
          <a:xfrm>
            <a:off x="3168360" y="2781000"/>
            <a:ext cx="40676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600" spc="49" strike="noStrike">
                <a:solidFill>
                  <a:srgbClr val="c00000"/>
                </a:solidFill>
                <a:latin typeface="Arial Black"/>
              </a:rPr>
              <a:t>Гипотеза: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1"/>
          <p:cNvGrpSpPr/>
          <p:nvPr/>
        </p:nvGrpSpPr>
        <p:grpSpPr>
          <a:xfrm>
            <a:off x="357480" y="1700640"/>
            <a:ext cx="8572320" cy="4824000"/>
            <a:chOff x="357480" y="1700640"/>
            <a:chExt cx="8572320" cy="4824000"/>
          </a:xfrm>
        </p:grpSpPr>
        <p:sp>
          <p:nvSpPr>
            <p:cNvPr id="181" name="CustomShape 2"/>
            <p:cNvSpPr/>
            <p:nvPr/>
          </p:nvSpPr>
          <p:spPr>
            <a:xfrm rot="5400000">
              <a:off x="198720" y="1859760"/>
              <a:ext cx="1058400" cy="740880"/>
            </a:xfrm>
            <a:prstGeom prst="chevron">
              <a:avLst>
                <a:gd name="adj" fmla="val 50000"/>
              </a:avLst>
            </a:prstGeom>
            <a:solidFill>
              <a:srgbClr val="006600"/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182" name="CustomShape 3"/>
            <p:cNvSpPr/>
            <p:nvPr/>
          </p:nvSpPr>
          <p:spPr>
            <a:xfrm rot="5400000">
              <a:off x="4670280" y="-1870920"/>
              <a:ext cx="687960" cy="78310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99720" rIns="9000" tIns="9000" bIns="9000" anchor="ctr" rot="-5400000"/>
            <a:p>
              <a:pPr lvl="1" marL="114480" indent="-114120">
                <a:lnSpc>
                  <a:spcPct val="90000"/>
                </a:lnSpc>
                <a:spcAft>
                  <a:spcPts val="21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i="1" lang="ru-RU" sz="1400" spc="-1" strike="noStrike">
                  <a:solidFill>
                    <a:srgbClr val="000000"/>
                  </a:solidFill>
                  <a:latin typeface="Arial Black"/>
                </a:rPr>
                <a:t>У детей проявится ярко выраженный интерес к объектам и явлениям природы.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83" name="CustomShape 4"/>
            <p:cNvSpPr/>
            <p:nvPr/>
          </p:nvSpPr>
          <p:spPr>
            <a:xfrm rot="5400000">
              <a:off x="198720" y="2801160"/>
              <a:ext cx="1058400" cy="740880"/>
            </a:xfrm>
            <a:prstGeom prst="chevron">
              <a:avLst>
                <a:gd name="adj" fmla="val 50000"/>
              </a:avLst>
            </a:prstGeom>
            <a:solidFill>
              <a:srgbClr val="006600"/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184" name="CustomShape 5"/>
            <p:cNvSpPr/>
            <p:nvPr/>
          </p:nvSpPr>
          <p:spPr>
            <a:xfrm rot="5400000">
              <a:off x="4670280" y="-936360"/>
              <a:ext cx="687960" cy="78310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99720" rIns="9000" tIns="9000" bIns="9000" anchor="ctr" rot="-5400000"/>
            <a:p>
              <a:pPr lvl="1" marL="114480" indent="-114120">
                <a:lnSpc>
                  <a:spcPct val="90000"/>
                </a:lnSpc>
                <a:spcAft>
                  <a:spcPts val="21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i="1" lang="ru-RU" sz="1400" spc="-1" strike="noStrike">
                  <a:solidFill>
                    <a:srgbClr val="000000"/>
                  </a:solidFill>
                  <a:latin typeface="Arial Black"/>
                </a:rPr>
                <a:t>Дошкольники будут бережно относиться к природе, стремиться к правильному поведению по отношению к миру природы.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85" name="CustomShape 6"/>
            <p:cNvSpPr/>
            <p:nvPr/>
          </p:nvSpPr>
          <p:spPr>
            <a:xfrm rot="5400000">
              <a:off x="198720" y="3742560"/>
              <a:ext cx="1058400" cy="740880"/>
            </a:xfrm>
            <a:prstGeom prst="chevron">
              <a:avLst>
                <a:gd name="adj" fmla="val 50000"/>
              </a:avLst>
            </a:prstGeom>
            <a:solidFill>
              <a:srgbClr val="006600"/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186" name="CustomShape 7"/>
            <p:cNvSpPr/>
            <p:nvPr/>
          </p:nvSpPr>
          <p:spPr>
            <a:xfrm rot="5400000">
              <a:off x="4636440" y="-54000"/>
              <a:ext cx="687960" cy="78310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99720" rIns="9000" tIns="9000" bIns="9000" anchor="ctr" rot="-5400000"/>
            <a:p>
              <a:pPr lvl="1" marL="114480" indent="-114120">
                <a:lnSpc>
                  <a:spcPct val="90000"/>
                </a:lnSpc>
                <a:spcAft>
                  <a:spcPts val="21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i="1" lang="ru-RU" sz="1400" spc="-1" strike="noStrike">
                  <a:solidFill>
                    <a:srgbClr val="000000"/>
                  </a:solidFill>
                  <a:latin typeface="Arial Black"/>
                </a:rPr>
                <a:t>Дети овладеют навыками экологически безопасного поведения в природе. 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87" name="CustomShape 8"/>
            <p:cNvSpPr/>
            <p:nvPr/>
          </p:nvSpPr>
          <p:spPr>
            <a:xfrm rot="5400000">
              <a:off x="198720" y="4683600"/>
              <a:ext cx="1058400" cy="740880"/>
            </a:xfrm>
            <a:prstGeom prst="chevron">
              <a:avLst>
                <a:gd name="adj" fmla="val 50000"/>
              </a:avLst>
            </a:prstGeom>
            <a:solidFill>
              <a:srgbClr val="006600"/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188" name="CustomShape 9"/>
            <p:cNvSpPr/>
            <p:nvPr/>
          </p:nvSpPr>
          <p:spPr>
            <a:xfrm rot="5400000">
              <a:off x="4631040" y="932400"/>
              <a:ext cx="687960" cy="78310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99720" rIns="9000" tIns="9000" bIns="9000" anchor="ctr" rot="-5400000"/>
            <a:p>
              <a:pPr lvl="1" marL="114480" indent="-114120">
                <a:lnSpc>
                  <a:spcPct val="90000"/>
                </a:lnSpc>
                <a:spcAft>
                  <a:spcPts val="21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i="1" lang="ru-RU" sz="1400" spc="-1" strike="noStrike">
                  <a:solidFill>
                    <a:srgbClr val="000000"/>
                  </a:solidFill>
                  <a:latin typeface="Arial Black"/>
                </a:rPr>
                <a:t>Воспитанники гуманно станут обращаться со всеми объектами природы и соблюдать правила безопасности в природе по отношению к себе.</a:t>
              </a:r>
              <a:endParaRPr b="0" lang="ru-RU" sz="1400" spc="-1" strike="noStrike">
                <a:latin typeface="Arial"/>
              </a:endParaRPr>
            </a:p>
          </p:txBody>
        </p:sp>
        <p:sp>
          <p:nvSpPr>
            <p:cNvPr id="189" name="CustomShape 10"/>
            <p:cNvSpPr/>
            <p:nvPr/>
          </p:nvSpPr>
          <p:spPr>
            <a:xfrm rot="5400000">
              <a:off x="198720" y="5625000"/>
              <a:ext cx="1058400" cy="740880"/>
            </a:xfrm>
            <a:prstGeom prst="chevron">
              <a:avLst>
                <a:gd name="adj" fmla="val 50000"/>
              </a:avLst>
            </a:prstGeom>
            <a:solidFill>
              <a:srgbClr val="006600"/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190" name="CustomShape 11"/>
            <p:cNvSpPr/>
            <p:nvPr/>
          </p:nvSpPr>
          <p:spPr>
            <a:xfrm rot="5400000">
              <a:off x="4670280" y="1838160"/>
              <a:ext cx="687960" cy="78310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5">
                  <a:lumMod val="2500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99720" rIns="9000" tIns="9000" bIns="9000" anchor="ctr" rot="-5400000"/>
            <a:p>
              <a:pPr lvl="1" marL="114480" indent="-114120">
                <a:lnSpc>
                  <a:spcPct val="90000"/>
                </a:lnSpc>
                <a:spcAft>
                  <a:spcPts val="21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i="1" lang="ru-RU" sz="1400" spc="-1" strike="noStrike">
                  <a:solidFill>
                    <a:srgbClr val="000000"/>
                  </a:solidFill>
                  <a:latin typeface="Arial Black"/>
                </a:rPr>
                <a:t>Экологическое просвещение родителей даёт большой плюс в экологическом воспитании детей детского сада.</a:t>
              </a:r>
              <a:endParaRPr b="0" lang="ru-RU" sz="1400" spc="-1" strike="noStrike">
                <a:latin typeface="Arial"/>
              </a:endParaRPr>
            </a:p>
          </p:txBody>
        </p:sp>
      </p:grpSp>
      <p:grpSp>
        <p:nvGrpSpPr>
          <p:cNvPr id="191" name="Group 12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192" name="CustomShape 13"/>
          <p:cNvSpPr/>
          <p:nvPr/>
        </p:nvSpPr>
        <p:spPr>
          <a:xfrm>
            <a:off x="1547640" y="548640"/>
            <a:ext cx="7416360" cy="5778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3200" spc="49" strike="noStrike">
                <a:solidFill>
                  <a:srgbClr val="1717b5"/>
                </a:solidFill>
                <a:latin typeface="Arial Black"/>
              </a:rPr>
              <a:t>Предполагаемые результаты: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"/>
          <p:cNvGrpSpPr/>
          <p:nvPr/>
        </p:nvGrpSpPr>
        <p:grpSpPr>
          <a:xfrm>
            <a:off x="397080" y="1296720"/>
            <a:ext cx="3456000" cy="2952000"/>
            <a:chOff x="397080" y="1296720"/>
            <a:chExt cx="3456000" cy="2952000"/>
          </a:xfrm>
        </p:grpSpPr>
        <p:sp>
          <p:nvSpPr>
            <p:cNvPr id="194" name="CustomShape 2"/>
            <p:cNvSpPr/>
            <p:nvPr/>
          </p:nvSpPr>
          <p:spPr>
            <a:xfrm rot="16200000">
              <a:off x="649080" y="1044720"/>
              <a:ext cx="2952000" cy="345600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006600"/>
            </a:solidFill>
            <a:ln w="57240">
              <a:solidFill>
                <a:schemeClr val="accent1">
                  <a:lumMod val="10000"/>
                </a:schemeClr>
              </a:solidFill>
              <a:round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/>
          </p:style>
        </p:sp>
        <p:sp>
          <p:nvSpPr>
            <p:cNvPr id="195" name="CustomShape 3"/>
            <p:cNvSpPr/>
            <p:nvPr/>
          </p:nvSpPr>
          <p:spPr>
            <a:xfrm>
              <a:off x="397080" y="2034360"/>
              <a:ext cx="2736000" cy="147564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2200" rIns="142200" tIns="142200" bIns="142200" anchor="ctr"/>
            <a:p>
              <a:pPr algn="ctr">
                <a:lnSpc>
                  <a:spcPct val="100000"/>
                </a:lnSpc>
              </a:pPr>
              <a:r>
                <a:rPr b="1" lang="ru-RU" sz="2400" spc="-1" strike="noStrike" u="sng">
                  <a:solidFill>
                    <a:srgbClr val="ffffff"/>
                  </a:solidFill>
                  <a:uFillTx/>
                  <a:latin typeface="Arial Black"/>
                </a:rPr>
                <a:t>Руководитель</a:t>
              </a:r>
              <a:r>
                <a:rPr b="1" lang="ru-RU" sz="2400" spc="-1" strike="noStrike">
                  <a:solidFill>
                    <a:srgbClr val="ffffff"/>
                  </a:solidFill>
                  <a:latin typeface="Arial Black"/>
                </a:rPr>
                <a:t>  </a:t>
              </a:r>
              <a:r>
                <a:rPr b="1" i="1" lang="ru-RU" sz="2400" spc="-1" strike="noStrike">
                  <a:solidFill>
                    <a:srgbClr val="ffffff"/>
                  </a:solidFill>
                  <a:latin typeface="Arial Black"/>
                </a:rPr>
                <a:t>воспитатель,   автор проекта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96" name="Group 4"/>
          <p:cNvGrpSpPr/>
          <p:nvPr/>
        </p:nvGrpSpPr>
        <p:grpSpPr>
          <a:xfrm>
            <a:off x="4134600" y="1305360"/>
            <a:ext cx="3742920" cy="2952000"/>
            <a:chOff x="4134600" y="1305360"/>
            <a:chExt cx="3742920" cy="2952000"/>
          </a:xfrm>
        </p:grpSpPr>
        <p:sp>
          <p:nvSpPr>
            <p:cNvPr id="197" name="CustomShape 5"/>
            <p:cNvSpPr/>
            <p:nvPr/>
          </p:nvSpPr>
          <p:spPr>
            <a:xfrm rot="5400000">
              <a:off x="4529880" y="909720"/>
              <a:ext cx="2952000" cy="374292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006600"/>
            </a:solidFill>
            <a:ln w="57240">
              <a:solidFill>
                <a:schemeClr val="accent1">
                  <a:lumMod val="10000"/>
                </a:schemeClr>
              </a:solidFill>
              <a:round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/>
          </p:style>
        </p:sp>
        <p:sp>
          <p:nvSpPr>
            <p:cNvPr id="198" name="CustomShape 6"/>
            <p:cNvSpPr/>
            <p:nvPr/>
          </p:nvSpPr>
          <p:spPr>
            <a:xfrm>
              <a:off x="4565880" y="2148840"/>
              <a:ext cx="3311280" cy="1199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42200" rIns="142200" tIns="142200" bIns="142200" anchor="ctr"/>
            <a:p>
              <a:pPr algn="ctr">
                <a:lnSpc>
                  <a:spcPct val="100000"/>
                </a:lnSpc>
              </a:pPr>
              <a:r>
                <a:rPr b="1" lang="ru-RU" sz="2000" spc="-1" strike="noStrike" u="sng">
                  <a:solidFill>
                    <a:srgbClr val="ffffff"/>
                  </a:solidFill>
                  <a:uFillTx/>
                  <a:latin typeface="Arial Black"/>
                </a:rPr>
                <a:t>Рабочая группа</a:t>
              </a:r>
              <a:endParaRPr b="0" lang="ru-RU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i="1" lang="ru-RU" sz="2000" spc="-1" strike="noStrike">
                  <a:solidFill>
                    <a:srgbClr val="ffffff"/>
                  </a:solidFill>
                  <a:latin typeface="Arial Black"/>
                </a:rPr>
                <a:t>воспитанники детского сада, родители воспитанников</a:t>
              </a:r>
              <a:endParaRPr b="0" lang="ru-RU" sz="2000" spc="-1" strike="noStrike">
                <a:latin typeface="Arial"/>
              </a:endParaRPr>
            </a:p>
          </p:txBody>
        </p:sp>
      </p:grpSp>
      <p:sp>
        <p:nvSpPr>
          <p:cNvPr id="199" name="CustomShape 7"/>
          <p:cNvSpPr/>
          <p:nvPr/>
        </p:nvSpPr>
        <p:spPr>
          <a:xfrm>
            <a:off x="1691640" y="188640"/>
            <a:ext cx="727236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3200" spc="49" strike="noStrike">
                <a:solidFill>
                  <a:srgbClr val="1717b5"/>
                </a:solidFill>
                <a:latin typeface="Georgia"/>
              </a:rPr>
              <a:t>Схема взаимодействия </a:t>
            </a:r>
            <a:br/>
            <a:r>
              <a:rPr b="1" i="1" lang="ru-RU" sz="3200" spc="49" strike="noStrike">
                <a:solidFill>
                  <a:srgbClr val="1717b5"/>
                </a:solidFill>
                <a:latin typeface="Georgia"/>
              </a:rPr>
              <a:t>участников проекта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200" name="Рисунок 3" descr=""/>
          <p:cNvPicPr/>
          <p:nvPr/>
        </p:nvPicPr>
        <p:blipFill>
          <a:blip r:embed="rId1"/>
          <a:stretch/>
        </p:blipFill>
        <p:spPr>
          <a:xfrm>
            <a:off x="2284200" y="4051440"/>
            <a:ext cx="4519440" cy="261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1" name="CustomShape 8"/>
          <p:cNvSpPr/>
          <p:nvPr/>
        </p:nvSpPr>
        <p:spPr>
          <a:xfrm>
            <a:off x="3659400" y="2512440"/>
            <a:ext cx="1828440" cy="182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1"/>
          <p:cNvGrpSpPr/>
          <p:nvPr/>
        </p:nvGrpSpPr>
        <p:grpSpPr>
          <a:xfrm>
            <a:off x="1187640" y="1772640"/>
            <a:ext cx="7056360" cy="4088160"/>
            <a:chOff x="1187640" y="1772640"/>
            <a:chExt cx="7056360" cy="4088160"/>
          </a:xfrm>
        </p:grpSpPr>
        <p:sp>
          <p:nvSpPr>
            <p:cNvPr id="203" name="CustomShape 2"/>
            <p:cNvSpPr/>
            <p:nvPr/>
          </p:nvSpPr>
          <p:spPr>
            <a:xfrm>
              <a:off x="1187640" y="1917720"/>
              <a:ext cx="7056360" cy="1281600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/>
            </a:gradFill>
            <a:ln w="76320">
              <a:solidFill>
                <a:schemeClr val="accent5">
                  <a:lumMod val="25000"/>
                </a:schemeClr>
              </a:solidFill>
              <a:round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/>
          </p:style>
          <p:txBody>
            <a:bodyPr lIns="547560" rIns="547560" tIns="228960" bIns="199080"/>
            <a:p>
              <a:pPr lvl="1" marL="285840" indent="-285480">
                <a:lnSpc>
                  <a:spcPct val="90000"/>
                </a:lnSpc>
                <a:spcAft>
                  <a:spcPts val="42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i="1" lang="ru-RU" sz="2800" spc="-1" strike="noStrike">
                  <a:solidFill>
                    <a:srgbClr val="000000"/>
                  </a:solidFill>
                  <a:latin typeface="Georgia"/>
                </a:rPr>
                <a:t>Подготовительный        </a:t>
              </a:r>
              <a:r>
                <a:rPr b="1" i="1" lang="ru-RU" sz="1200" spc="-1" strike="noStrike">
                  <a:solidFill>
                    <a:srgbClr val="000000"/>
                  </a:solidFill>
                  <a:latin typeface="Arial"/>
                </a:rPr>
                <a:t>Постановка цели и задач, определение направлений объектов исследования, предварительная работа с педагогами, детьми и родителями, выбор оборудования и материалов</a:t>
              </a:r>
              <a:r>
                <a:rPr b="1" i="1" lang="ru-RU" sz="1000" spc="-1" strike="noStrike">
                  <a:solidFill>
                    <a:srgbClr val="000000"/>
                  </a:solidFill>
                  <a:latin typeface="Arial"/>
                </a:rPr>
                <a:t>. </a:t>
              </a:r>
              <a:r>
                <a:rPr b="1" i="1" lang="ru-RU" sz="1000" spc="-1" strike="noStrike">
                  <a:solidFill>
                    <a:srgbClr val="000000"/>
                  </a:solidFill>
                  <a:latin typeface="Georgia"/>
                </a:rPr>
                <a:t>(МАЙ-СЕНТЯБРЬ 2011)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04" name="CustomShape 3"/>
            <p:cNvSpPr/>
            <p:nvPr/>
          </p:nvSpPr>
          <p:spPr>
            <a:xfrm>
              <a:off x="1547640" y="1772640"/>
              <a:ext cx="4939560" cy="3243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/>
            </a:gradFill>
            <a:ln w="76320">
              <a:solidFill>
                <a:schemeClr val="accent5">
                  <a:lumMod val="50000"/>
                </a:schemeClr>
              </a:solidFill>
              <a:round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/>
          </p:style>
          <p:txBody>
            <a:bodyPr lIns="202680" rIns="186840" tIns="15840" bIns="15840" anchor="ctr"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b="1" lang="ru-RU" sz="2000" spc="-1" strike="noStrike">
                  <a:solidFill>
                    <a:srgbClr val="ffff00"/>
                  </a:solidFill>
                  <a:latin typeface="Arial"/>
                </a:rPr>
                <a:t>1 этап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05" name="CustomShape 4"/>
            <p:cNvSpPr/>
            <p:nvPr/>
          </p:nvSpPr>
          <p:spPr>
            <a:xfrm>
              <a:off x="1187640" y="3388320"/>
              <a:ext cx="7056360" cy="1108440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/>
            </a:gradFill>
            <a:ln w="76320">
              <a:solidFill>
                <a:schemeClr val="accent5">
                  <a:lumMod val="25000"/>
                </a:schemeClr>
              </a:solidFill>
              <a:round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/>
          </p:style>
          <p:txBody>
            <a:bodyPr lIns="547560" rIns="547560" tIns="228960" bIns="199080"/>
            <a:p>
              <a:pPr lvl="1" marL="285840" indent="-285480">
                <a:lnSpc>
                  <a:spcPct val="90000"/>
                </a:lnSpc>
                <a:spcAft>
                  <a:spcPts val="42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i="1" lang="ru-RU" sz="2800" spc="-1" strike="noStrike">
                  <a:solidFill>
                    <a:srgbClr val="000000"/>
                  </a:solidFill>
                  <a:latin typeface="Georgia"/>
                </a:rPr>
                <a:t>Основной                                                </a:t>
              </a:r>
              <a:r>
                <a:rPr b="1" i="1" lang="ru-RU" sz="1200" spc="-1" strike="noStrike">
                  <a:solidFill>
                    <a:srgbClr val="000000"/>
                  </a:solidFill>
                  <a:latin typeface="Arial"/>
                </a:rPr>
                <a:t>Поиск ответов на поставленные вопросы разными способами. Работа с детьми, воспитателями и родителями</a:t>
              </a:r>
              <a:r>
                <a:rPr b="1" i="1" lang="ru-RU" sz="1000" spc="-1" strike="noStrike">
                  <a:solidFill>
                    <a:srgbClr val="000000"/>
                  </a:solidFill>
                  <a:latin typeface="Arial"/>
                </a:rPr>
                <a:t>. </a:t>
              </a:r>
              <a:r>
                <a:rPr b="1" i="1" lang="ru-RU" sz="1000" spc="-1" strike="noStrike">
                  <a:solidFill>
                    <a:srgbClr val="000000"/>
                  </a:solidFill>
                  <a:latin typeface="Georgia"/>
                </a:rPr>
                <a:t>( СЕНТЯБРЬ-ФЕВРАЛЬ 2012)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06" name="CustomShape 5"/>
            <p:cNvSpPr/>
            <p:nvPr/>
          </p:nvSpPr>
          <p:spPr>
            <a:xfrm>
              <a:off x="1540440" y="3259440"/>
              <a:ext cx="4939560" cy="3243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/>
            </a:gradFill>
            <a:ln w="76320">
              <a:solidFill>
                <a:schemeClr val="accent5">
                  <a:lumMod val="50000"/>
                </a:schemeClr>
              </a:solidFill>
              <a:round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/>
          </p:style>
          <p:txBody>
            <a:bodyPr lIns="202680" rIns="186840" tIns="15840" bIns="15840" anchor="ctr"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b="1" lang="ru-RU" sz="2000" spc="-1" strike="noStrike">
                  <a:solidFill>
                    <a:srgbClr val="ffff00"/>
                  </a:solidFill>
                  <a:latin typeface="Arial"/>
                </a:rPr>
                <a:t>2 этап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207" name="CustomShape 6"/>
            <p:cNvSpPr/>
            <p:nvPr/>
          </p:nvSpPr>
          <p:spPr>
            <a:xfrm>
              <a:off x="1187640" y="4752360"/>
              <a:ext cx="7056360" cy="1108440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/>
            </a:gradFill>
            <a:ln w="57240">
              <a:solidFill>
                <a:schemeClr val="accent5">
                  <a:lumMod val="25000"/>
                </a:schemeClr>
              </a:solidFill>
              <a:round/>
            </a:ln>
            <a:effectLst>
              <a:outerShdw blurRad="40000" dir="5400000" dist="2016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/>
          </p:style>
          <p:txBody>
            <a:bodyPr lIns="547560" rIns="547560" tIns="228960" bIns="199080"/>
            <a:p>
              <a:pPr lvl="1" marL="285840" indent="-285480">
                <a:lnSpc>
                  <a:spcPct val="90000"/>
                </a:lnSpc>
                <a:spcAft>
                  <a:spcPts val="42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1" i="1" lang="ru-RU" sz="2800" spc="-1" strike="noStrike">
                  <a:solidFill>
                    <a:srgbClr val="000000"/>
                  </a:solidFill>
                  <a:latin typeface="Georgia"/>
                </a:rPr>
                <a:t>Заключительный                             </a:t>
              </a:r>
              <a:r>
                <a:rPr b="1" i="1" lang="ru-RU" sz="1200" spc="-1" strike="noStrike">
                  <a:solidFill>
                    <a:srgbClr val="000000"/>
                  </a:solidFill>
                  <a:latin typeface="Arial"/>
                </a:rPr>
                <a:t>Анализ результатов педагогического проекта. Диагностирование уровня экологического развития дошкольников</a:t>
              </a:r>
              <a:r>
                <a:rPr b="1" i="1" lang="ru-RU" sz="1000" spc="-1" strike="noStrike">
                  <a:solidFill>
                    <a:srgbClr val="000000"/>
                  </a:solidFill>
                  <a:latin typeface="Arial"/>
                </a:rPr>
                <a:t>.</a:t>
              </a:r>
              <a:r>
                <a:rPr b="1" i="1" lang="ru-RU" sz="1000" spc="-1" strike="noStrike">
                  <a:solidFill>
                    <a:srgbClr val="000000"/>
                  </a:solidFill>
                  <a:latin typeface="Georgia"/>
                </a:rPr>
                <a:t>           (МАЙ 2012)                          </a:t>
              </a:r>
              <a:endParaRPr b="0" lang="ru-RU" sz="1000" spc="-1" strike="noStrike">
                <a:latin typeface="Arial"/>
              </a:endParaRPr>
            </a:p>
          </p:txBody>
        </p:sp>
        <p:sp>
          <p:nvSpPr>
            <p:cNvPr id="208" name="CustomShape 7"/>
            <p:cNvSpPr/>
            <p:nvPr/>
          </p:nvSpPr>
          <p:spPr>
            <a:xfrm>
              <a:off x="1540440" y="4590000"/>
              <a:ext cx="4939560" cy="3243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/>
            </a:gradFill>
            <a:ln w="76320">
              <a:solidFill>
                <a:schemeClr val="accent5">
                  <a:lumMod val="50000"/>
                </a:schemeClr>
              </a:solidFill>
              <a:round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/>
          </p:style>
          <p:txBody>
            <a:bodyPr lIns="202680" rIns="186840" tIns="15840" bIns="15840" anchor="ctr"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b="1" lang="ru-RU" sz="2000" spc="-1" strike="noStrike">
                  <a:solidFill>
                    <a:srgbClr val="ffff00"/>
                  </a:solidFill>
                  <a:latin typeface="Arial"/>
                </a:rPr>
                <a:t>3 этап</a:t>
              </a:r>
              <a:endParaRPr b="0" lang="ru-RU" sz="2000" spc="-1" strike="noStrike">
                <a:latin typeface="Arial"/>
              </a:endParaRPr>
            </a:p>
          </p:txBody>
        </p:sp>
      </p:grpSp>
      <p:grpSp>
        <p:nvGrpSpPr>
          <p:cNvPr id="209" name="Group 8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210" name="CustomShape 9"/>
          <p:cNvSpPr/>
          <p:nvPr/>
        </p:nvSpPr>
        <p:spPr>
          <a:xfrm>
            <a:off x="1619640" y="260640"/>
            <a:ext cx="7128360" cy="121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3200" spc="49" strike="noStrike">
                <a:solidFill>
                  <a:srgbClr val="ffff00"/>
                </a:solidFill>
                <a:latin typeface="Arial Black"/>
              </a:rPr>
              <a:t>Этапы реализации проекта</a:t>
            </a:r>
            <a:br/>
            <a:r>
              <a:rPr b="1" lang="ru-RU" sz="2400" spc="49" strike="noStrike">
                <a:solidFill>
                  <a:srgbClr val="ffff00"/>
                </a:solidFill>
                <a:latin typeface="Arial Black"/>
              </a:rPr>
              <a:t> (в течение 2011/2012  года)</a:t>
            </a:r>
            <a:br/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285840" y="1000080"/>
            <a:ext cx="8572320" cy="2572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</a:pPr>
            <a:r>
              <a:rPr b="1" i="1" lang="ru-RU" sz="2400" spc="-1" strike="noStrike">
                <a:solidFill>
                  <a:srgbClr val="000000"/>
                </a:solidFill>
                <a:latin typeface="Arial"/>
              </a:rPr>
              <a:t>    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714240" y="1285920"/>
            <a:ext cx="692892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Georgia"/>
              </a:rPr>
              <a:t>Постановка цели и задач, определение направлений, объектов и методов исследования, предварительная работа с педагогами, детьми, родителями, выбор оборудования и материалов.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13" name="Рисунок 5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4500000" y="3357720"/>
            <a:ext cx="4536000" cy="316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4" name="CustomShape 3"/>
          <p:cNvSpPr/>
          <p:nvPr/>
        </p:nvSpPr>
        <p:spPr>
          <a:xfrm>
            <a:off x="1835640" y="404640"/>
            <a:ext cx="655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ff00"/>
                </a:solidFill>
                <a:latin typeface="Arial Black"/>
              </a:rPr>
              <a:t>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215" name="Picture 6" descr=""/>
          <p:cNvPicPr/>
          <p:nvPr/>
        </p:nvPicPr>
        <p:blipFill>
          <a:blip r:embed="rId2">
            <a:lum bright="-10000"/>
          </a:blip>
          <a:stretch/>
        </p:blipFill>
        <p:spPr>
          <a:xfrm>
            <a:off x="179640" y="3501000"/>
            <a:ext cx="4104000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6" name="CustomShape 4"/>
          <p:cNvSpPr/>
          <p:nvPr/>
        </p:nvSpPr>
        <p:spPr>
          <a:xfrm>
            <a:off x="3659400" y="2512440"/>
            <a:ext cx="1828440" cy="182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 descr=""/>
          <p:cNvPicPr/>
          <p:nvPr/>
        </p:nvPicPr>
        <p:blipFill>
          <a:blip r:embed="rId1"/>
          <a:stretch/>
        </p:blipFill>
        <p:spPr>
          <a:xfrm>
            <a:off x="826920" y="1341360"/>
            <a:ext cx="7705440" cy="5256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1979640" y="548640"/>
            <a:ext cx="691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ff00"/>
                </a:solidFill>
                <a:latin typeface="Arial Black"/>
              </a:rPr>
              <a:t>I этап реализации проекта: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1772</TotalTime>
  <Application>LibreOffice/6.1.0.3$Windows_X86_64 LibreOffice_project/efb621ed25068d70781dc026f7e9c5187a4decd1</Application>
  <Words>1379</Words>
  <Paragraphs>167</Paragraphs>
  <Company>УСК МОСТ,ОАО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2011-09-04T08:47:42Z</dcterms:created>
  <dc:creator>Admin</dc:creator>
  <dc:description/>
  <dc:language>ru-RU</dc:language>
  <cp:lastModifiedBy/>
  <dcterms:modified xsi:type="dcterms:W3CDTF">2022-03-16T11:49:55Z</dcterms:modified>
  <cp:revision>198</cp:revision>
  <dc:subject/>
  <dc:title>«Экологическое воспитание дошкольников»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УСК МОСТ,ОАО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35</vt:i4>
  </property>
</Properties>
</file>