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embeddings/oleObject1.docx" ContentType="application/vnd.openxmlformats-officedocument.wordprocessingml.document"/>
  <Override PartName="/ppt/notesSlides/notesSlide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_rels/notesSlide3.xml.rels" ContentType="application/vnd.openxmlformats-package.relationships+xml"/>
  <Override PartName="/ppt/notesSlides/_rels/notesSlide16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9.png" ContentType="image/png"/>
  <Override PartName="/ppt/media/image7.jpeg" ContentType="image/jpeg"/>
  <Override PartName="/ppt/media/image8.jpeg" ContentType="image/jpeg"/>
  <Override PartName="/ppt/media/image29.jpeg" ContentType="image/jpeg"/>
  <Override PartName="/ppt/media/image10.png" ContentType="image/png"/>
  <Override PartName="/ppt/media/image11.jpeg" ContentType="image/jpeg"/>
  <Override PartName="/ppt/media/image12.jpeg" ContentType="image/jpeg"/>
  <Override PartName="/ppt/media/image19.png" ContentType="image/png"/>
  <Override PartName="/ppt/media/image13.jpeg" ContentType="image/jpeg"/>
  <Override PartName="/ppt/media/image14.jpeg" ContentType="image/jpeg"/>
  <Override PartName="/ppt/media/image15.jpeg" ContentType="image/jpeg"/>
  <Override PartName="/ppt/media/image28.wmf" ContentType="image/x-wmf"/>
  <Override PartName="/ppt/media/image16.png" ContentType="image/png"/>
  <Override PartName="/ppt/media/image17.jpeg" ContentType="image/jpeg"/>
  <Override PartName="/ppt/media/image18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png" ContentType="image/pn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CABB8C6-9468-4885-BA1E-655F68ADAC13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Спасибо за внимание!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A826849-9670-4FF9-A268-F09BEE0C89D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21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4ACAD3D-5572-42B5-A1D3-7DAB3996E34C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5E534203-8968-41DD-8B9F-365EF7159A36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16.3.22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07256A5-FE3C-47D3-A376-0E3953C22A0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E3AA3800-5D8B-4275-B955-7A1520083E61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16.3.22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A1A8DBC-75C8-4E6B-8537-C4ABD74FA49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2CF6572E-56A2-42D3-9D76-F7C75A4DBD09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16.3.22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CFC2C16-1C75-4896-9EAB-84AA67F9A01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package" Target="../embeddings/oleObject1.docx"/><Relationship Id="rId3" Type="http://schemas.openxmlformats.org/officeDocument/2006/relationships/image" Target="../media/image28.wmf"/><Relationship Id="rId4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 descr=""/>
          <p:cNvPicPr/>
          <p:nvPr/>
        </p:nvPicPr>
        <p:blipFill>
          <a:blip r:embed="rId1"/>
          <a:stretch/>
        </p:blipFill>
        <p:spPr>
          <a:xfrm>
            <a:off x="-3286080" y="-1571760"/>
            <a:ext cx="12815640" cy="8429400"/>
          </a:xfrm>
          <a:prstGeom prst="rect">
            <a:avLst/>
          </a:prstGeom>
          <a:ln>
            <a:noFill/>
          </a:ln>
        </p:spPr>
      </p:pic>
      <p:sp>
        <p:nvSpPr>
          <p:cNvPr id="130" name="TextShape 1"/>
          <p:cNvSpPr txBox="1"/>
          <p:nvPr/>
        </p:nvSpPr>
        <p:spPr>
          <a:xfrm>
            <a:off x="-428760" y="0"/>
            <a:ext cx="7000560" cy="2785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e46c0a"/>
                </a:solidFill>
                <a:latin typeface="Calibri"/>
              </a:rPr>
              <a:t>Основные факторы оздоровления детей.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3200" spc="-1" strike="noStrike">
                <a:solidFill>
                  <a:srgbClr val="558ed5"/>
                </a:solidFill>
                <a:latin typeface="Calibri"/>
              </a:rPr>
              <a:t>Воспитатель: Порядина И.Н</a:t>
            </a:r>
            <a:r>
              <a:rPr b="0" lang="ru-RU" sz="3200" spc="-1" strike="noStrike">
                <a:solidFill>
                  <a:srgbClr val="558ed5"/>
                </a:solidFill>
                <a:latin typeface="Calibri"/>
              </a:rPr>
              <a:t>.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2" descr=""/>
          <p:cNvPicPr/>
          <p:nvPr/>
        </p:nvPicPr>
        <p:blipFill>
          <a:blip r:embed="rId1"/>
          <a:stretch/>
        </p:blipFill>
        <p:spPr>
          <a:xfrm>
            <a:off x="0" y="-747360"/>
            <a:ext cx="11429640" cy="857232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1143000" y="0"/>
            <a:ext cx="1228284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Здоровьесберегающие технологии: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0" y="857160"/>
            <a:ext cx="5785920" cy="250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8eb4e3"/>
                </a:solidFill>
                <a:latin typeface="Calibri"/>
              </a:rPr>
              <a:t>Динамические паузы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8eb4e3"/>
                </a:solidFill>
                <a:latin typeface="Calibri"/>
              </a:rPr>
              <a:t>Подвижные и спортивные игры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8eb4e3"/>
                </a:solidFill>
                <a:latin typeface="Calibri"/>
              </a:rPr>
              <a:t>Релаксация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8eb4e3"/>
                </a:solidFill>
                <a:latin typeface="Calibri"/>
              </a:rPr>
              <a:t>Гимнастика пальчиковая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8eb4e3"/>
                </a:solidFill>
                <a:latin typeface="Calibri"/>
              </a:rPr>
              <a:t>Гимнастика для глаз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8eb4e3"/>
                </a:solidFill>
                <a:latin typeface="Calibri"/>
              </a:rPr>
              <a:t>Гимнастика дыхательная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8eb4e3"/>
                </a:solidFill>
                <a:latin typeface="Calibri"/>
              </a:rPr>
              <a:t>Гимнастика корригирующая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8eb4e3"/>
                </a:solidFill>
                <a:latin typeface="Calibri"/>
              </a:rPr>
              <a:t>Проблемно-игровые (игротренинги и игротерапия)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8eb4e3"/>
                </a:solidFill>
                <a:latin typeface="Calibri"/>
              </a:rPr>
              <a:t>Коммуникативные игры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8eb4e3"/>
                </a:solidFill>
                <a:latin typeface="Calibri"/>
              </a:rPr>
              <a:t>Занятия из серии «Здоровье»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8eb4e3"/>
                </a:solidFill>
                <a:latin typeface="Calibri"/>
              </a:rPr>
              <a:t>Точечный массаж, самомассаж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76" name="Picture 2" descr=""/>
          <p:cNvPicPr/>
          <p:nvPr/>
        </p:nvPicPr>
        <p:blipFill>
          <a:blip r:embed="rId2"/>
          <a:stretch/>
        </p:blipFill>
        <p:spPr>
          <a:xfrm>
            <a:off x="4788000" y="2781000"/>
            <a:ext cx="4103640" cy="4464000"/>
          </a:xfrm>
          <a:prstGeom prst="rect">
            <a:avLst/>
          </a:prstGeom>
          <a:ln w="9360">
            <a:noFill/>
          </a:ln>
        </p:spPr>
      </p:pic>
      <p:pic>
        <p:nvPicPr>
          <p:cNvPr id="177" name="Picture 2" descr=""/>
          <p:cNvPicPr/>
          <p:nvPr/>
        </p:nvPicPr>
        <p:blipFill>
          <a:blip r:embed="rId3"/>
          <a:stretch/>
        </p:blipFill>
        <p:spPr>
          <a:xfrm>
            <a:off x="539640" y="3717000"/>
            <a:ext cx="3240000" cy="38574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2" descr=""/>
          <p:cNvPicPr/>
          <p:nvPr/>
        </p:nvPicPr>
        <p:blipFill>
          <a:blip r:embed="rId1"/>
          <a:stretch/>
        </p:blipFill>
        <p:spPr>
          <a:xfrm>
            <a:off x="-1214640" y="-857160"/>
            <a:ext cx="11429640" cy="8572320"/>
          </a:xfrm>
          <a:prstGeom prst="rect">
            <a:avLst/>
          </a:prstGeom>
          <a:ln>
            <a:noFill/>
          </a:ln>
        </p:spPr>
      </p:pic>
      <p:sp>
        <p:nvSpPr>
          <p:cNvPr id="179" name="CustomShape 1"/>
          <p:cNvSpPr/>
          <p:nvPr/>
        </p:nvSpPr>
        <p:spPr>
          <a:xfrm>
            <a:off x="142920" y="142920"/>
            <a:ext cx="900072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Психологические мероприятия в работе с детьми: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0" y="2000160"/>
            <a:ext cx="4714560" cy="392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558ed5"/>
                </a:solidFill>
                <a:latin typeface="Calibri"/>
              </a:rPr>
              <a:t>использование элементов арт-, изо-, сказкотерапии, музыкотерапия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558ed5"/>
                </a:solidFill>
                <a:latin typeface="Calibri"/>
              </a:rPr>
              <a:t>психогимнастические этюды,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558ed5"/>
                </a:solidFill>
                <a:latin typeface="Calibri"/>
              </a:rPr>
              <a:t>пальчиковая, артикуляционная гимнастика,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558ed5"/>
                </a:solidFill>
                <a:latin typeface="Calibri"/>
              </a:rPr>
              <a:t>элементы релаксации,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558ed5"/>
                </a:solidFill>
                <a:latin typeface="Calibri"/>
              </a:rPr>
              <a:t>минуты ритмопластики 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81" name="Picture 2" descr=""/>
          <p:cNvPicPr/>
          <p:nvPr/>
        </p:nvPicPr>
        <p:blipFill>
          <a:blip r:embed="rId2"/>
          <a:stretch/>
        </p:blipFill>
        <p:spPr>
          <a:xfrm>
            <a:off x="6143760" y="928800"/>
            <a:ext cx="3642840" cy="3714480"/>
          </a:xfrm>
          <a:prstGeom prst="rect">
            <a:avLst/>
          </a:prstGeom>
          <a:ln>
            <a:noFill/>
          </a:ln>
        </p:spPr>
      </p:pic>
      <p:pic>
        <p:nvPicPr>
          <p:cNvPr id="182" name="Рисунок 6" descr=""/>
          <p:cNvPicPr/>
          <p:nvPr/>
        </p:nvPicPr>
        <p:blipFill>
          <a:blip r:embed="rId3"/>
          <a:stretch/>
        </p:blipFill>
        <p:spPr>
          <a:xfrm>
            <a:off x="4000320" y="4500720"/>
            <a:ext cx="3785760" cy="324252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2" descr=""/>
          <p:cNvPicPr/>
          <p:nvPr/>
        </p:nvPicPr>
        <p:blipFill>
          <a:blip r:embed="rId1"/>
          <a:stretch/>
        </p:blipFill>
        <p:spPr>
          <a:xfrm>
            <a:off x="-1143000" y="-857160"/>
            <a:ext cx="11429640" cy="8572320"/>
          </a:xfrm>
          <a:prstGeom prst="rect">
            <a:avLst/>
          </a:prstGeom>
          <a:ln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2286000" y="3105720"/>
            <a:ext cx="45716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2"/>
          <p:cNvSpPr/>
          <p:nvPr/>
        </p:nvSpPr>
        <p:spPr>
          <a:xfrm>
            <a:off x="2286000" y="3105720"/>
            <a:ext cx="45716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3"/>
          <p:cNvSpPr/>
          <p:nvPr/>
        </p:nvSpPr>
        <p:spPr>
          <a:xfrm>
            <a:off x="2286000" y="3105720"/>
            <a:ext cx="45716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4"/>
          <p:cNvSpPr/>
          <p:nvPr/>
        </p:nvSpPr>
        <p:spPr>
          <a:xfrm>
            <a:off x="-642960" y="0"/>
            <a:ext cx="978660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Система закаливания и оздоровления в ДОУ.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88" name="CustomShape 5"/>
          <p:cNvSpPr/>
          <p:nvPr/>
        </p:nvSpPr>
        <p:spPr>
          <a:xfrm>
            <a:off x="-214200" y="1643040"/>
            <a:ext cx="5143320" cy="381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558ed5"/>
                </a:solidFill>
                <a:latin typeface="Calibri"/>
              </a:rPr>
              <a:t>Используется </a:t>
            </a:r>
            <a:r>
              <a:rPr b="1" i="1" lang="ru-RU" sz="1800" spc="-1" strike="noStrike">
                <a:solidFill>
                  <a:srgbClr val="558ed5"/>
                </a:solidFill>
                <a:latin typeface="Calibri"/>
              </a:rPr>
              <a:t>комплекс процедур: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Босохождение;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Обширное умывание;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Ходьба босиком по «Дорожкам здоровья», профилактика плоскостопия;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Полоскание рта водой комнатной температуры;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Воздушные ванны  в облегченной одежде;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Гимнастика  на свежем воздухе в теплый период года;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Самомассаж;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Гимнастика при доступе свежего воздуха  в зале в холодное время года;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Пальчиковая и  артикуляционная гимнастика;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Дыхательная гимнастика А.Стрельниковой;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Игровой массаж (адаптированный вариант методик спецзакаливания А. Уманской и К. Динейки).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89" name="Picture 2" descr=""/>
          <p:cNvPicPr/>
          <p:nvPr/>
        </p:nvPicPr>
        <p:blipFill>
          <a:blip r:embed="rId2"/>
          <a:stretch/>
        </p:blipFill>
        <p:spPr>
          <a:xfrm>
            <a:off x="5500800" y="780840"/>
            <a:ext cx="3928680" cy="50511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2" descr=""/>
          <p:cNvPicPr/>
          <p:nvPr/>
        </p:nvPicPr>
        <p:blipFill>
          <a:blip r:embed="rId1"/>
          <a:stretch/>
        </p:blipFill>
        <p:spPr>
          <a:xfrm>
            <a:off x="-1143000" y="-857160"/>
            <a:ext cx="11429640" cy="8572320"/>
          </a:xfrm>
          <a:prstGeom prst="rect">
            <a:avLst/>
          </a:prstGeom>
          <a:ln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-142920" y="0"/>
            <a:ext cx="700056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Проектная деятельность </a:t>
            </a:r>
            <a:br/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в работе с детьми.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-428760" y="2357280"/>
            <a:ext cx="5071680" cy="249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58ed5"/>
                </a:solidFill>
                <a:latin typeface="Calibri"/>
              </a:rPr>
              <a:t>“</a:t>
            </a:r>
            <a:r>
              <a:rPr b="1" lang="ru-RU" sz="2800" spc="-1" strike="noStrike">
                <a:solidFill>
                  <a:srgbClr val="8eb4e3"/>
                </a:solidFill>
                <a:latin typeface="Calibri"/>
              </a:rPr>
              <a:t>Полезная зарядка”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8eb4e3"/>
                </a:solidFill>
                <a:latin typeface="Calibri"/>
              </a:rPr>
              <a:t>“</a:t>
            </a:r>
            <a:r>
              <a:rPr b="1" lang="ru-RU" sz="2800" spc="-1" strike="noStrike">
                <a:solidFill>
                  <a:srgbClr val="8eb4e3"/>
                </a:solidFill>
                <a:latin typeface="Calibri"/>
              </a:rPr>
              <a:t>Для чего мы моем руки?”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8eb4e3"/>
                </a:solidFill>
                <a:latin typeface="Calibri"/>
              </a:rPr>
              <a:t>“</a:t>
            </a:r>
            <a:r>
              <a:rPr b="1" lang="ru-RU" sz="2800" spc="-1" strike="noStrike">
                <a:solidFill>
                  <a:srgbClr val="8eb4e3"/>
                </a:solidFill>
                <a:latin typeface="Calibri"/>
              </a:rPr>
              <a:t>Вредная и полезная еда”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8eb4e3"/>
                </a:solidFill>
                <a:latin typeface="Calibri"/>
              </a:rPr>
              <a:t>“ </a:t>
            </a:r>
            <a:r>
              <a:rPr b="1" lang="ru-RU" sz="2800" spc="-1" strike="noStrike">
                <a:solidFill>
                  <a:srgbClr val="8eb4e3"/>
                </a:solidFill>
                <a:latin typeface="Calibri"/>
              </a:rPr>
              <a:t>Чистые зубки”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8eb4e3"/>
                </a:solidFill>
                <a:latin typeface="Calibri"/>
              </a:rPr>
              <a:t>“</a:t>
            </a:r>
            <a:r>
              <a:rPr b="1" lang="ru-RU" sz="2800" spc="-1" strike="noStrike">
                <a:solidFill>
                  <a:srgbClr val="8eb4e3"/>
                </a:solidFill>
                <a:latin typeface="Calibri"/>
              </a:rPr>
              <a:t>Закаляйся на здоровье”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c0504d"/>
                </a:solidFill>
                <a:latin typeface="Calibri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93" name="Picture 3" descr=""/>
          <p:cNvPicPr/>
          <p:nvPr/>
        </p:nvPicPr>
        <p:blipFill>
          <a:blip r:embed="rId2"/>
          <a:stretch/>
        </p:blipFill>
        <p:spPr>
          <a:xfrm>
            <a:off x="4500000" y="1484640"/>
            <a:ext cx="4142880" cy="53730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2" descr=""/>
          <p:cNvPicPr/>
          <p:nvPr/>
        </p:nvPicPr>
        <p:blipFill>
          <a:blip r:embed="rId1"/>
          <a:stretch/>
        </p:blipFill>
        <p:spPr>
          <a:xfrm>
            <a:off x="-1214640" y="-857160"/>
            <a:ext cx="11429640" cy="8572320"/>
          </a:xfrm>
          <a:prstGeom prst="rect">
            <a:avLst/>
          </a:prstGeom>
          <a:ln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0" y="0"/>
            <a:ext cx="914364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Взаимодействие с педагогами и родителями.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2954880" y="324432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3"/>
          <p:cNvSpPr/>
          <p:nvPr/>
        </p:nvSpPr>
        <p:spPr>
          <a:xfrm>
            <a:off x="-214200" y="1714320"/>
            <a:ext cx="6357600" cy="546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Проведение индивидуальных консультаций для воспитателей и знакомство с программно-методическим обеспечением по данной проблеме «Проблемы воспитания валеологической культуры у дошкольников».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Проведение  совета педагогов на тему: «Внедрение здоровьесберегающих технологий в практику работы детского сада»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Анкетирование родителей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Проведение круглого стола для родителей «Как приобщить ребенка к здоровому образу жизни»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Проведение конкурса рисунков «Мама, папа, я- спортивная семья»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Конкурсные работы, в которых отражены спортивные увлечения детей и родителей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Наглядная агитация: стенды, папки-передвижки, буклеты, рекомендации по оздоровительным, закаливающим мероприятиям, по вопросам формирования здорового образа жизни, профилактики заболеваний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Совместные мероприятия, выставки, конкурсы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Оказание консультативной помощи родителям по вопросу сохранения здоровья и профилактических мероприятий для дошкольников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Консультации для родителей  «Здоровье </a:t>
            </a:r>
            <a:r>
              <a:rPr b="1" lang="ru-RU" sz="1800" spc="-1" strike="noStrike">
                <a:solidFill>
                  <a:srgbClr val="558ed5"/>
                </a:solidFill>
                <a:latin typeface="Calibri"/>
              </a:rPr>
              <a:t>детей»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0" y="0"/>
            <a:ext cx="9143640" cy="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99" name="Object 5"/>
          <p:cNvGraphicFramePr/>
          <p:nvPr/>
        </p:nvGraphicFramePr>
        <p:xfrm>
          <a:off x="6012000" y="1484640"/>
          <a:ext cx="4123800" cy="3188880"/>
        </p:xfrm>
        <a:graphic>
          <a:graphicData uri="http://schemas.openxmlformats.org/presentationml/2006/ole">
            <p:oleObj progId="Word.Document.12" r:id="rId2" spid="">
              <p:embed/>
              <p:pic>
                <p:nvPicPr>
                  <p:cNvPr id="200" name="Object 1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6012000" y="1484640"/>
                    <a:ext cx="4123800" cy="31888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oleObj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" descr=""/>
          <p:cNvPicPr/>
          <p:nvPr/>
        </p:nvPicPr>
        <p:blipFill>
          <a:blip r:embed="rId1"/>
          <a:stretch/>
        </p:blipFill>
        <p:spPr>
          <a:xfrm>
            <a:off x="-1285920" y="-857160"/>
            <a:ext cx="11429640" cy="8572320"/>
          </a:xfrm>
          <a:prstGeom prst="rect">
            <a:avLst/>
          </a:prstGeom>
          <a:ln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1714320" y="0"/>
            <a:ext cx="326592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Вывод :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214200" y="1214280"/>
            <a:ext cx="6643440" cy="350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558ed5"/>
                </a:solidFill>
                <a:latin typeface="Calibri"/>
              </a:rPr>
              <a:t>Сравнительный анализ данных диагностики ежегодно показывает положительную динамику уровня развития детей, что подтверждает эффективность использования разработанной системы внедрения здоровьесберегающих технологии  в работу  ДОУ. 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" descr=""/>
          <p:cNvPicPr/>
          <p:nvPr/>
        </p:nvPicPr>
        <p:blipFill>
          <a:blip r:embed="rId1"/>
          <a:stretch/>
        </p:blipFill>
        <p:spPr>
          <a:xfrm>
            <a:off x="-1143000" y="-642960"/>
            <a:ext cx="11429640" cy="8357760"/>
          </a:xfrm>
          <a:prstGeom prst="rect">
            <a:avLst/>
          </a:prstGeom>
          <a:ln>
            <a:noFill/>
          </a:ln>
        </p:spPr>
      </p:pic>
      <p:pic>
        <p:nvPicPr>
          <p:cNvPr id="205" name="Picture 3" descr=""/>
          <p:cNvPicPr/>
          <p:nvPr/>
        </p:nvPicPr>
        <p:blipFill>
          <a:blip r:embed="rId2"/>
          <a:stretch/>
        </p:blipFill>
        <p:spPr>
          <a:xfrm>
            <a:off x="-1357200" y="-857160"/>
            <a:ext cx="11429640" cy="8572320"/>
          </a:xfrm>
          <a:prstGeom prst="rect">
            <a:avLst/>
          </a:prstGeom>
          <a:ln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1071360" y="642960"/>
            <a:ext cx="78667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5400" spc="-1" strike="noStrike">
                <a:solidFill>
                  <a:srgbClr val="000000"/>
                </a:solidFill>
                <a:latin typeface="Calibri"/>
              </a:rPr>
              <a:t>Спасибо за внимание!</a:t>
            </a:r>
            <a:endParaRPr b="0" lang="ru-RU" sz="5400" spc="-1" strike="noStrike">
              <a:latin typeface="Arial"/>
            </a:endParaRPr>
          </a:p>
        </p:txBody>
      </p:sp>
      <p:pic>
        <p:nvPicPr>
          <p:cNvPr id="207" name="Picture 2" descr=""/>
          <p:cNvPicPr/>
          <p:nvPr/>
        </p:nvPicPr>
        <p:blipFill>
          <a:blip r:embed="rId3"/>
          <a:stretch/>
        </p:blipFill>
        <p:spPr>
          <a:xfrm>
            <a:off x="1547640" y="2277000"/>
            <a:ext cx="5616360" cy="44640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4" name="Picture 2" descr=""/>
          <p:cNvPicPr/>
          <p:nvPr/>
        </p:nvPicPr>
        <p:blipFill>
          <a:blip r:embed="rId1"/>
          <a:stretch/>
        </p:blipFill>
        <p:spPr>
          <a:xfrm>
            <a:off x="-1143000" y="-857160"/>
            <a:ext cx="11429640" cy="8572320"/>
          </a:xfrm>
          <a:prstGeom prst="rect">
            <a:avLst/>
          </a:prstGeom>
          <a:ln>
            <a:noFill/>
          </a:ln>
        </p:spPr>
      </p:pic>
      <p:pic>
        <p:nvPicPr>
          <p:cNvPr id="135" name="Picture 2" descr=""/>
          <p:cNvPicPr/>
          <p:nvPr/>
        </p:nvPicPr>
        <p:blipFill>
          <a:blip r:embed="rId2"/>
          <a:stretch/>
        </p:blipFill>
        <p:spPr>
          <a:xfrm>
            <a:off x="-1044720" y="-531360"/>
            <a:ext cx="12429720" cy="8572320"/>
          </a:xfrm>
          <a:prstGeom prst="rect">
            <a:avLst/>
          </a:prstGeom>
          <a:ln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0" y="0"/>
            <a:ext cx="9786600" cy="15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558ed5"/>
                </a:solidFill>
                <a:latin typeface="Calibri"/>
              </a:rPr>
              <a:t>Дошкольный возраст является решающим в формировании фундамента физического и психического здоровья.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37" name="Picture 2" descr=""/>
          <p:cNvPicPr/>
          <p:nvPr/>
        </p:nvPicPr>
        <p:blipFill>
          <a:blip r:embed="rId3"/>
          <a:stretch/>
        </p:blipFill>
        <p:spPr>
          <a:xfrm>
            <a:off x="0" y="1592640"/>
            <a:ext cx="7786440" cy="557964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0" name="Picture 2" descr=""/>
          <p:cNvPicPr/>
          <p:nvPr/>
        </p:nvPicPr>
        <p:blipFill>
          <a:blip r:embed="rId1"/>
          <a:stretch/>
        </p:blipFill>
        <p:spPr>
          <a:xfrm>
            <a:off x="-972720" y="-963360"/>
            <a:ext cx="11429640" cy="8572320"/>
          </a:xfrm>
          <a:prstGeom prst="rect">
            <a:avLst/>
          </a:prstGeom>
          <a:ln>
            <a:noFill/>
          </a:ln>
        </p:spPr>
      </p:pic>
      <p:sp>
        <p:nvSpPr>
          <p:cNvPr id="141" name="CustomShape 3"/>
          <p:cNvSpPr/>
          <p:nvPr/>
        </p:nvSpPr>
        <p:spPr>
          <a:xfrm>
            <a:off x="214200" y="0"/>
            <a:ext cx="1014228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Условия возникновения опыта.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42" name="CustomShape 4"/>
          <p:cNvSpPr/>
          <p:nvPr/>
        </p:nvSpPr>
        <p:spPr>
          <a:xfrm>
            <a:off x="-540720" y="764640"/>
            <a:ext cx="4826520" cy="374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Здоровье детей в Российской Федерации отнесено к приоритетным направлениям в социальной политике в области образования. Особую значимость приобретает внедрение наиболее эффективных форм оздоровления и физического развития детей в системе дошкольного образования.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43" name="Picture 2" descr=""/>
          <p:cNvPicPr/>
          <p:nvPr/>
        </p:nvPicPr>
        <p:blipFill>
          <a:blip r:embed="rId2"/>
          <a:stretch/>
        </p:blipFill>
        <p:spPr>
          <a:xfrm>
            <a:off x="4428000" y="785880"/>
            <a:ext cx="4715640" cy="56433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0"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5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504720" cy="6857640"/>
          </a:xfrm>
          <a:prstGeom prst="rect">
            <a:avLst/>
          </a:prstGeom>
          <a:ln>
            <a:noFill/>
          </a:ln>
        </p:spPr>
      </p:pic>
      <p:sp>
        <p:nvSpPr>
          <p:cNvPr id="146" name="CustomShape 2"/>
          <p:cNvSpPr/>
          <p:nvPr/>
        </p:nvSpPr>
        <p:spPr>
          <a:xfrm>
            <a:off x="0" y="500040"/>
            <a:ext cx="914364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Актуальность и перспективность     опыта.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0" y="2071800"/>
            <a:ext cx="5428800" cy="411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33cc"/>
                </a:solidFill>
                <a:latin typeface="Calibri"/>
              </a:rPr>
              <a:t>Современные условия жизни предъявляют повышенные требования к состоянию физического и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33cc"/>
                </a:solidFill>
                <a:latin typeface="Calibri"/>
              </a:rPr>
              <a:t>психического здоровья детей, начиная с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33cc"/>
                </a:solidFill>
                <a:latin typeface="Calibri"/>
              </a:rPr>
              <a:t>самого раннего возраста.                          Модернизация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33cc"/>
                </a:solidFill>
                <a:latin typeface="Calibri"/>
              </a:rPr>
              <a:t>дошкольного образования позволяет искать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33cc"/>
                </a:solidFill>
                <a:latin typeface="Calibri"/>
              </a:rPr>
              <a:t> </a:t>
            </a:r>
            <a:r>
              <a:rPr b="0" lang="ru-RU" sz="2400" spc="-1" strike="noStrike">
                <a:solidFill>
                  <a:srgbClr val="0033cc"/>
                </a:solidFill>
                <a:latin typeface="Calibri"/>
              </a:rPr>
              <a:t>новые формы оздоровительной работы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33cc"/>
                </a:solidFill>
                <a:latin typeface="Calibri"/>
              </a:rPr>
              <a:t>с детьми в дошкольных учреждениях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 descr=""/>
          <p:cNvPicPr/>
          <p:nvPr/>
        </p:nvPicPr>
        <p:blipFill>
          <a:blip r:embed="rId1"/>
          <a:stretch/>
        </p:blipFill>
        <p:spPr>
          <a:xfrm>
            <a:off x="-500040" y="-500040"/>
            <a:ext cx="11429640" cy="9652320"/>
          </a:xfrm>
          <a:prstGeom prst="rect">
            <a:avLst/>
          </a:prstGeom>
          <a:ln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714240" y="-285840"/>
            <a:ext cx="514332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Новизна опыта.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142920" y="1857240"/>
            <a:ext cx="9469440" cy="46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3"/>
          <p:cNvSpPr/>
          <p:nvPr/>
        </p:nvSpPr>
        <p:spPr>
          <a:xfrm>
            <a:off x="395640" y="620640"/>
            <a:ext cx="828072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Система   оздоровительной работы с дошкольниками является не просто суммой разнообразных методов и приёмов, а выступает как комплексная технология, особая культура поддержки и помощи ребёнку в решении задач физического развития и оздоровления.  Для ее осуществления в нашем ДОУ была разработана программа « Здоровые детки»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52" name="Picture 6" descr=""/>
          <p:cNvPicPr/>
          <p:nvPr/>
        </p:nvPicPr>
        <p:blipFill>
          <a:blip r:embed="rId2"/>
          <a:stretch/>
        </p:blipFill>
        <p:spPr>
          <a:xfrm>
            <a:off x="4857840" y="2205000"/>
            <a:ext cx="4571280" cy="5976360"/>
          </a:xfrm>
          <a:prstGeom prst="rect">
            <a:avLst/>
          </a:prstGeom>
          <a:ln w="9360">
            <a:noFill/>
          </a:ln>
        </p:spPr>
      </p:pic>
      <p:pic>
        <p:nvPicPr>
          <p:cNvPr id="153" name="Picture 7" descr=""/>
          <p:cNvPicPr/>
          <p:nvPr/>
        </p:nvPicPr>
        <p:blipFill>
          <a:blip r:embed="rId3"/>
          <a:stretch/>
        </p:blipFill>
        <p:spPr>
          <a:xfrm>
            <a:off x="-108360" y="2205000"/>
            <a:ext cx="4464000" cy="59763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 descr=""/>
          <p:cNvPicPr/>
          <p:nvPr/>
        </p:nvPicPr>
        <p:blipFill>
          <a:blip r:embed="rId1"/>
          <a:stretch/>
        </p:blipFill>
        <p:spPr>
          <a:xfrm>
            <a:off x="-1143000" y="-857160"/>
            <a:ext cx="11429640" cy="857232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0" y="-714240"/>
            <a:ext cx="978660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Оздоровительная программа </a:t>
            </a:r>
            <a:br/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«Здоровые детки».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2286000" y="3105720"/>
            <a:ext cx="45716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"/>
          <p:cNvSpPr/>
          <p:nvPr/>
        </p:nvSpPr>
        <p:spPr>
          <a:xfrm>
            <a:off x="2286000" y="3105720"/>
            <a:ext cx="45716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4"/>
          <p:cNvSpPr/>
          <p:nvPr/>
        </p:nvSpPr>
        <p:spPr>
          <a:xfrm>
            <a:off x="-142920" y="642960"/>
            <a:ext cx="8857800" cy="590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80000"/>
              </a:lnSpc>
            </a:pPr>
            <a:r>
              <a:rPr b="1" lang="ru-RU" sz="1800" spc="-1" strike="noStrike">
                <a:solidFill>
                  <a:srgbClr val="558ed5"/>
                </a:solidFill>
                <a:latin typeface="Calibri"/>
              </a:rPr>
              <a:t>Цель: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Сохранение и укрепление физического и психического здоровья детей , формирование у родителей и детей ответственных взглядов и убеждений в деле сохранения собственного здоровья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558ed5"/>
                </a:solidFill>
                <a:latin typeface="Calibri"/>
              </a:rPr>
              <a:t>Задачи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558ed5"/>
                </a:solidFill>
                <a:latin typeface="Calibri"/>
              </a:rPr>
              <a:t>:</a:t>
            </a: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1.Охранять и укреплять здоровье детей, совершенствовать их физическое развитие, повышать защитные свойства организма.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2.Формировать у всех участников образовательного процесса осознанное отношение к своему здоровью.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3.Воспитывать в детях, родителях потребность в здоровом образе жизни как показателе общечеловеческой культуры.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4.Развивать основные физические способности (силу, быстроту, ловкость, выносливость и др.) и умение рационально использовать их в различных условиях.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 </a:t>
            </a: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5.Формировать и совершенствовать двигательные умения и навыки, обучать новым видам движений, основанных на приобретённых знаниях и мотивациях физических упражнений.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6.Способствовать усвоению правил соблюдения гигиенических норм и культуры быта.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 </a:t>
            </a: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7.Создать оптимальный режим дня, обеспечивающий гигиену нервной системы ребёнка, комфортное самочувствие, нервно – психическое и физическое развитие.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558ed5"/>
                </a:solidFill>
                <a:latin typeface="Calibri"/>
              </a:rPr>
              <a:t>8.Обеспечить квалифицированную диагностику состояния здоровья и развития детей с учётом современных научных подходов, мониторинга и оценки влияния оздоровительных технологий на организм ребенка.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2" descr=""/>
          <p:cNvPicPr/>
          <p:nvPr/>
        </p:nvPicPr>
        <p:blipFill>
          <a:blip r:embed="rId1"/>
          <a:stretch/>
        </p:blipFill>
        <p:spPr>
          <a:xfrm>
            <a:off x="-1143000" y="-714240"/>
            <a:ext cx="11429640" cy="857232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928800" y="-357120"/>
            <a:ext cx="8000640" cy="210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Оздоровительная программа</a:t>
            </a:r>
            <a:br/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«Здоровые детки» составлена с учетом программ и технологий: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3870360" y="324432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3"/>
          <p:cNvSpPr/>
          <p:nvPr/>
        </p:nvSpPr>
        <p:spPr>
          <a:xfrm>
            <a:off x="500040" y="2000160"/>
            <a:ext cx="6786360" cy="579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    </a:t>
            </a: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-</a:t>
            </a: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 Пензулаева Л.И. Подвижные игры и игровые упражнения для детей 5-7 лет [Текст] / Л.И. Пензулаева. - Москва: ВЛАДОС, 2002. - 157 с.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      </a:t>
            </a: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-Пензулаева Л.И. Оздоровительная гимнастика для детей дошкольного возраста [Текст] / Л.И. Пензулаева. - Москва: ВЛАДОС, 2004. - 128 с.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    </a:t>
            </a: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-Программа оздоровления детей в ДОУ З.И.Берсеневой «Здоровый малыш»-Москва:Творческий центр,2003г.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    </a:t>
            </a: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-программа «Разговор о правильном питании» М.М.Безруких, Т.А.Филипповой, А.Г.Макеевой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    </a:t>
            </a: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- Стрельникова А.Н. «Дыхательная гимнастика»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    </a:t>
            </a: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-«Игровой массаж» - методика спецзакаливания детей А.Уманской и К.Динейки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 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" descr=""/>
          <p:cNvPicPr/>
          <p:nvPr/>
        </p:nvPicPr>
        <p:blipFill>
          <a:blip r:embed="rId1"/>
          <a:stretch/>
        </p:blipFill>
        <p:spPr>
          <a:xfrm>
            <a:off x="-1143000" y="-714240"/>
            <a:ext cx="11429640" cy="8572320"/>
          </a:xfrm>
          <a:prstGeom prst="rect">
            <a:avLst/>
          </a:prstGeom>
          <a:ln>
            <a:noFill/>
          </a:ln>
        </p:spPr>
      </p:pic>
      <p:sp>
        <p:nvSpPr>
          <p:cNvPr id="164" name="CustomShape 1"/>
          <p:cNvSpPr/>
          <p:nvPr/>
        </p:nvSpPr>
        <p:spPr>
          <a:xfrm>
            <a:off x="785880" y="0"/>
            <a:ext cx="778644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Алгоритм работы с детьми.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285840" y="1357200"/>
            <a:ext cx="6660720" cy="389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80000"/>
              </a:lnSpc>
            </a:pPr>
            <a:r>
              <a:rPr b="1" lang="ru-RU" sz="2400" spc="-1" strike="noStrike">
                <a:solidFill>
                  <a:srgbClr val="558ed5"/>
                </a:solidFill>
                <a:latin typeface="Calibri"/>
              </a:rPr>
              <a:t>Первоначальное сообщение </a:t>
            </a: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доступных ребенку знаний и представлений, о способах укрепления и сохранения здоровья.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2400" spc="-1" strike="noStrike">
                <a:solidFill>
                  <a:srgbClr val="558ed5"/>
                </a:solidFill>
                <a:latin typeface="Calibri"/>
              </a:rPr>
              <a:t>Обогащение знаний </a:t>
            </a: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детей через беседу, чтение познавательной литературы.</a:t>
            </a:r>
            <a:r>
              <a:rPr b="1" lang="ru-RU" sz="2400" spc="-1" strike="noStrike">
                <a:solidFill>
                  <a:srgbClr val="558ed5"/>
                </a:solidFill>
                <a:latin typeface="Calibri"/>
              </a:rPr>
              <a:t>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2400" spc="-1" strike="noStrike">
                <a:solidFill>
                  <a:srgbClr val="558ed5"/>
                </a:solidFill>
                <a:latin typeface="Calibri"/>
              </a:rPr>
              <a:t>Уточнение знаний </a:t>
            </a: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детей в дидактической игре, опытно-экспериментальной деятельности.</a:t>
            </a:r>
            <a:r>
              <a:rPr b="1" lang="ru-RU" sz="2400" spc="-1" strike="noStrike">
                <a:solidFill>
                  <a:srgbClr val="558ed5"/>
                </a:solidFill>
                <a:latin typeface="Calibri"/>
              </a:rPr>
              <a:t>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2400" spc="-1" strike="noStrike">
                <a:solidFill>
                  <a:srgbClr val="558ed5"/>
                </a:solidFill>
                <a:latin typeface="Calibri"/>
              </a:rPr>
              <a:t>Закрепление знаний </a:t>
            </a: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в организованной сюжетно- ролевой игре, интегрированных занятиях по развитию речи, изобразительной деятельности.</a:t>
            </a:r>
            <a:r>
              <a:rPr b="1" lang="ru-RU" sz="2400" spc="-1" strike="noStrike">
                <a:solidFill>
                  <a:srgbClr val="558ed5"/>
                </a:solidFill>
                <a:latin typeface="Calibri"/>
              </a:rPr>
              <a:t>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1" lang="ru-RU" sz="2400" spc="-1" strike="noStrike">
                <a:solidFill>
                  <a:srgbClr val="558ed5"/>
                </a:solidFill>
                <a:latin typeface="Calibri"/>
              </a:rPr>
              <a:t>Диагностика </a:t>
            </a:r>
            <a:r>
              <a:rPr b="0" lang="ru-RU" sz="2400" spc="-1" strike="noStrike">
                <a:solidFill>
                  <a:srgbClr val="558ed5"/>
                </a:solidFill>
                <a:latin typeface="Calibri"/>
              </a:rPr>
              <a:t>усвоенных знаний, умений, навыков в свободной игре и самостоятельной оздоровительной деятельности.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" descr=""/>
          <p:cNvPicPr/>
          <p:nvPr/>
        </p:nvPicPr>
        <p:blipFill>
          <a:blip r:embed="rId1"/>
          <a:stretch/>
        </p:blipFill>
        <p:spPr>
          <a:xfrm>
            <a:off x="-1285920" y="-642960"/>
            <a:ext cx="11429640" cy="857232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2286000" y="1720800"/>
            <a:ext cx="4571640" cy="31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2"/>
          <p:cNvSpPr/>
          <p:nvPr/>
        </p:nvSpPr>
        <p:spPr>
          <a:xfrm>
            <a:off x="2286000" y="1720800"/>
            <a:ext cx="4571640" cy="31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3"/>
          <p:cNvSpPr/>
          <p:nvPr/>
        </p:nvSpPr>
        <p:spPr>
          <a:xfrm>
            <a:off x="-785880" y="142920"/>
            <a:ext cx="635760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Методические приемы </a:t>
            </a:r>
            <a:br/>
            <a:r>
              <a:rPr b="1" lang="ru-RU" sz="4400" spc="-1" strike="noStrike">
                <a:solidFill>
                  <a:srgbClr val="a50021"/>
                </a:solidFill>
                <a:latin typeface="Calibri"/>
              </a:rPr>
              <a:t>в работе с детьми: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70" name="CustomShape 4"/>
          <p:cNvSpPr/>
          <p:nvPr/>
        </p:nvSpPr>
        <p:spPr>
          <a:xfrm>
            <a:off x="-612720" y="1556640"/>
            <a:ext cx="3816000" cy="423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рассказы и беседы воспитателя;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заучивание стихотворений;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моделирование различных ситуаций;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рассматривание иллюстраций, сюжетных, предметных картинок, плакатов;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сюжетно-ролевые игры;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дидактические игры;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игры-тренинги;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игры-забавы;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подвижные игры;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психогимнастика;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пальчиковая и дыхательная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     </a:t>
            </a: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гимнастика;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самомассаж;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2000" spc="-1" strike="noStrike">
                <a:solidFill>
                  <a:srgbClr val="558ed5"/>
                </a:solidFill>
                <a:latin typeface="Calibri"/>
              </a:rPr>
              <a:t>физкультминутки.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71" name="Picture 2" descr=""/>
          <p:cNvPicPr/>
          <p:nvPr/>
        </p:nvPicPr>
        <p:blipFill>
          <a:blip r:embed="rId2"/>
          <a:stretch/>
        </p:blipFill>
        <p:spPr>
          <a:xfrm>
            <a:off x="5508000" y="836640"/>
            <a:ext cx="3928680" cy="5112360"/>
          </a:xfrm>
          <a:prstGeom prst="rect">
            <a:avLst/>
          </a:prstGeom>
          <a:ln w="9360">
            <a:noFill/>
          </a:ln>
        </p:spPr>
      </p:pic>
      <p:pic>
        <p:nvPicPr>
          <p:cNvPr id="172" name="Picture 4" descr=""/>
          <p:cNvPicPr/>
          <p:nvPr/>
        </p:nvPicPr>
        <p:blipFill>
          <a:blip r:embed="rId3"/>
          <a:stretch/>
        </p:blipFill>
        <p:spPr>
          <a:xfrm>
            <a:off x="2555640" y="3573000"/>
            <a:ext cx="2880000" cy="428580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2414</TotalTime>
  <Application>LibreOffice/6.1.0.3$Windows_X86_64 LibreOffice_project/efb621ed25068d70781dc026f7e9c5187a4decd1</Application>
  <Words>705</Words>
  <Paragraphs>121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2021-01-05T17:24:54Z</dcterms:created>
  <dc:creator>Win7 64 SP1</dc:creator>
  <dc:description/>
  <dc:language>ru-RU</dc:language>
  <cp:lastModifiedBy/>
  <dcterms:modified xsi:type="dcterms:W3CDTF">2022-03-16T10:58:40Z</dcterms:modified>
  <cp:revision>88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17</vt:i4>
  </property>
</Properties>
</file>